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handoutMasterIdLst>
    <p:handoutMasterId r:id="rId20"/>
  </p:handoutMasterIdLst>
  <p:sldIdLst>
    <p:sldId id="361" r:id="rId2"/>
    <p:sldId id="363" r:id="rId3"/>
    <p:sldId id="380" r:id="rId4"/>
    <p:sldId id="382" r:id="rId5"/>
    <p:sldId id="395" r:id="rId6"/>
    <p:sldId id="398" r:id="rId7"/>
    <p:sldId id="400" r:id="rId8"/>
    <p:sldId id="396" r:id="rId9"/>
    <p:sldId id="386" r:id="rId10"/>
    <p:sldId id="387" r:id="rId11"/>
    <p:sldId id="390" r:id="rId12"/>
    <p:sldId id="391" r:id="rId13"/>
    <p:sldId id="392" r:id="rId14"/>
    <p:sldId id="393" r:id="rId15"/>
    <p:sldId id="394" r:id="rId16"/>
    <p:sldId id="401" r:id="rId17"/>
    <p:sldId id="364" r:id="rId18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BA"/>
    <a:srgbClr val="DB9D95"/>
    <a:srgbClr val="CC3300"/>
    <a:srgbClr val="FF6600"/>
    <a:srgbClr val="FF5050"/>
    <a:srgbClr val="FF9933"/>
    <a:srgbClr val="BD3B17"/>
    <a:srgbClr val="FFCC00"/>
    <a:srgbClr val="FF990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4681" autoAdjust="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B2BE86-357F-41BF-9951-72E0ED6D7602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9B16B53E-9655-4929-B8FF-2CBDB4CF4E14}">
      <dgm:prSet phldrT="[Testo]" custT="1"/>
      <dgm:spPr>
        <a:xfrm>
          <a:off x="306061" y="117720"/>
          <a:ext cx="5886626" cy="403200"/>
        </a:xfrm>
        <a:prstGeom prst="roundRect">
          <a:avLst/>
        </a:prstGeom>
      </dgm:spPr>
      <dgm:t>
        <a:bodyPr/>
        <a:lstStyle/>
        <a:p>
          <a:r>
            <a:rPr lang="it-IT" sz="1600" dirty="0">
              <a:latin typeface="Calibri"/>
              <a:ea typeface="+mn-ea"/>
              <a:cs typeface="+mn-cs"/>
            </a:rPr>
            <a:t>1. PANORAMICA DELL’ATTUAZIONE DEL PO</a:t>
          </a:r>
        </a:p>
      </dgm:t>
    </dgm:pt>
    <dgm:pt modelId="{ACC2646F-1178-453C-862B-E726ECB3DE47}" type="parTrans" cxnId="{2831B858-C163-47DE-9621-639FD21F13C5}">
      <dgm:prSet/>
      <dgm:spPr/>
      <dgm:t>
        <a:bodyPr/>
        <a:lstStyle/>
        <a:p>
          <a:endParaRPr lang="it-IT" sz="1600"/>
        </a:p>
      </dgm:t>
    </dgm:pt>
    <dgm:pt modelId="{8A1BE5C8-830B-4B11-BCAD-8100EC24357E}" type="sibTrans" cxnId="{2831B858-C163-47DE-9621-639FD21F13C5}">
      <dgm:prSet/>
      <dgm:spPr/>
      <dgm:t>
        <a:bodyPr/>
        <a:lstStyle/>
        <a:p>
          <a:endParaRPr lang="it-IT" sz="1600"/>
        </a:p>
      </dgm:t>
    </dgm:pt>
    <dgm:pt modelId="{87869031-3B96-4105-80CC-6F2A648A933D}">
      <dgm:prSet custT="1"/>
      <dgm:spPr>
        <a:xfrm>
          <a:off x="306312" y="631811"/>
          <a:ext cx="5886375" cy="352800"/>
        </a:xfrm>
        <a:prstGeom prst="roundRect">
          <a:avLst/>
        </a:prstGeom>
        <a:solidFill>
          <a:srgbClr val="C00000"/>
        </a:solidFill>
      </dgm:spPr>
      <dgm:t>
        <a:bodyPr/>
        <a:lstStyle/>
        <a:p>
          <a:r>
            <a:rPr lang="it-IT" sz="1600">
              <a:latin typeface="Calibri"/>
              <a:ea typeface="+mn-ea"/>
              <a:cs typeface="+mn-cs"/>
            </a:rPr>
            <a:t>2. ATTUAZIONE PER ASSE PRIORITARIO (Dati finanziari, fisici e qualitativi)</a:t>
          </a:r>
          <a:endParaRPr lang="it-IT" sz="1600" dirty="0">
            <a:latin typeface="Calibri"/>
            <a:ea typeface="+mn-ea"/>
            <a:cs typeface="+mn-cs"/>
          </a:endParaRPr>
        </a:p>
      </dgm:t>
    </dgm:pt>
    <dgm:pt modelId="{812B23A0-2490-409B-A188-9A65804E6E20}" type="parTrans" cxnId="{B7A2F98D-5D4B-4F9B-9779-44634328D82C}">
      <dgm:prSet/>
      <dgm:spPr/>
      <dgm:t>
        <a:bodyPr/>
        <a:lstStyle/>
        <a:p>
          <a:endParaRPr lang="it-IT" sz="1600"/>
        </a:p>
      </dgm:t>
    </dgm:pt>
    <dgm:pt modelId="{1B6A1686-F6F9-4ADD-919F-1D56400673CE}" type="sibTrans" cxnId="{B7A2F98D-5D4B-4F9B-9779-44634328D82C}">
      <dgm:prSet/>
      <dgm:spPr/>
      <dgm:t>
        <a:bodyPr/>
        <a:lstStyle/>
        <a:p>
          <a:endParaRPr lang="it-IT" sz="1600"/>
        </a:p>
      </dgm:t>
    </dgm:pt>
    <dgm:pt modelId="{B5BF7D9B-BCE8-4E0C-B812-B554480C5676}">
      <dgm:prSet custT="1"/>
      <dgm:spPr>
        <a:xfrm>
          <a:off x="301167" y="1609572"/>
          <a:ext cx="5889523" cy="453599"/>
        </a:xfrm>
        <a:prstGeom prst="roundRect">
          <a:avLst/>
        </a:prstGeom>
      </dgm:spPr>
      <dgm:t>
        <a:bodyPr/>
        <a:lstStyle/>
        <a:p>
          <a:pPr algn="just"/>
          <a:r>
            <a:rPr lang="it-IT" sz="1600">
              <a:latin typeface="Calibri"/>
              <a:ea typeface="+mn-ea"/>
              <a:cs typeface="+mn-cs"/>
            </a:rPr>
            <a:t>4. SINTESI DELLE VALUTAZIONI</a:t>
          </a:r>
          <a:endParaRPr lang="it-IT" sz="1600" dirty="0">
            <a:latin typeface="Calibri"/>
            <a:ea typeface="+mn-ea"/>
            <a:cs typeface="+mn-cs"/>
          </a:endParaRPr>
        </a:p>
      </dgm:t>
    </dgm:pt>
    <dgm:pt modelId="{B0E4F5DC-84CE-459B-93EB-94F68ED8B65B}" type="parTrans" cxnId="{83344AB7-36C2-44BD-9FA3-28163BFD34EC}">
      <dgm:prSet/>
      <dgm:spPr/>
      <dgm:t>
        <a:bodyPr/>
        <a:lstStyle/>
        <a:p>
          <a:endParaRPr lang="it-IT" sz="1600"/>
        </a:p>
      </dgm:t>
    </dgm:pt>
    <dgm:pt modelId="{232A679C-ED07-472E-A80B-1BBF93F0EEE6}" type="sibTrans" cxnId="{83344AB7-36C2-44BD-9FA3-28163BFD34EC}">
      <dgm:prSet/>
      <dgm:spPr/>
      <dgm:t>
        <a:bodyPr/>
        <a:lstStyle/>
        <a:p>
          <a:endParaRPr lang="it-IT" sz="1600"/>
        </a:p>
      </dgm:t>
    </dgm:pt>
    <dgm:pt modelId="{16E7B716-4923-4D52-9B21-05534BE6F6DD}">
      <dgm:prSet custT="1"/>
      <dgm:spPr>
        <a:xfrm>
          <a:off x="308122" y="2174051"/>
          <a:ext cx="5883907" cy="602640"/>
        </a:xfrm>
        <a:prstGeom prst="roundRect">
          <a:avLst/>
        </a:prstGeom>
      </dgm:spPr>
      <dgm:t>
        <a:bodyPr/>
        <a:lstStyle/>
        <a:p>
          <a:r>
            <a:rPr lang="it-IT" sz="1600">
              <a:latin typeface="+mn-lt"/>
              <a:ea typeface="+mn-ea"/>
              <a:cs typeface="+mn-cs"/>
            </a:rPr>
            <a:t>5. RELAZIONE SULL’ATTUAZIONE DEGLI STRUMENTI FINANZIARI </a:t>
          </a:r>
          <a:endParaRPr lang="it-IT" sz="1600" dirty="0">
            <a:latin typeface="Calibri"/>
            <a:ea typeface="+mn-ea"/>
            <a:cs typeface="+mn-cs"/>
          </a:endParaRPr>
        </a:p>
      </dgm:t>
    </dgm:pt>
    <dgm:pt modelId="{E53095DC-E2C3-439C-8F82-019462148704}" type="parTrans" cxnId="{5E21A6A6-E2AB-4C45-ABF6-D41A2A5881CF}">
      <dgm:prSet/>
      <dgm:spPr/>
      <dgm:t>
        <a:bodyPr/>
        <a:lstStyle/>
        <a:p>
          <a:endParaRPr lang="it-IT" sz="1600"/>
        </a:p>
      </dgm:t>
    </dgm:pt>
    <dgm:pt modelId="{94C1589D-0354-4401-8E13-06DD96FF7B6C}" type="sibTrans" cxnId="{5E21A6A6-E2AB-4C45-ABF6-D41A2A5881CF}">
      <dgm:prSet/>
      <dgm:spPr/>
      <dgm:t>
        <a:bodyPr/>
        <a:lstStyle/>
        <a:p>
          <a:endParaRPr lang="it-IT" sz="1600"/>
        </a:p>
      </dgm:t>
    </dgm:pt>
    <dgm:pt modelId="{CAF30E85-B9B4-49FB-9B8D-6C2CB1C2547A}">
      <dgm:prSet custT="1"/>
      <dgm:spPr>
        <a:xfrm>
          <a:off x="308424" y="2887572"/>
          <a:ext cx="5879102" cy="378000"/>
        </a:xfrm>
        <a:prstGeom prst="roundRect">
          <a:avLst/>
        </a:prstGeom>
        <a:solidFill>
          <a:srgbClr val="FF9933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>
              <a:latin typeface="+mn-lt"/>
              <a:ea typeface="+mn-ea"/>
              <a:cs typeface="+mn-cs"/>
            </a:rPr>
            <a:t>6. ASPETTI CHE INCIDONO SUI RISULTATI DEL PO E MISURE ADOTTATE</a:t>
          </a:r>
          <a:endParaRPr lang="it-IT" sz="1600" dirty="0">
            <a:latin typeface="+mn-lt"/>
            <a:ea typeface="+mn-ea"/>
            <a:cs typeface="+mn-cs"/>
          </a:endParaRPr>
        </a:p>
      </dgm:t>
    </dgm:pt>
    <dgm:pt modelId="{715AA95E-AA38-4D93-8F8E-AA69908CBC0C}" type="parTrans" cxnId="{2ECFB597-396D-4482-B544-D7347646EEBD}">
      <dgm:prSet/>
      <dgm:spPr/>
      <dgm:t>
        <a:bodyPr/>
        <a:lstStyle/>
        <a:p>
          <a:endParaRPr lang="it-IT" sz="1600"/>
        </a:p>
      </dgm:t>
    </dgm:pt>
    <dgm:pt modelId="{64966BA1-E819-4BEF-99A6-BA36C81B2B67}" type="sibTrans" cxnId="{2ECFB597-396D-4482-B544-D7347646EEBD}">
      <dgm:prSet/>
      <dgm:spPr/>
      <dgm:t>
        <a:bodyPr/>
        <a:lstStyle/>
        <a:p>
          <a:endParaRPr lang="it-IT" sz="1600"/>
        </a:p>
      </dgm:t>
    </dgm:pt>
    <dgm:pt modelId="{F9A8F5C4-1B18-4690-94F1-ABF40DFE7E07}">
      <dgm:prSet custT="1"/>
      <dgm:spPr>
        <a:xfrm>
          <a:off x="299353" y="1095491"/>
          <a:ext cx="5891386" cy="403200"/>
        </a:xfrm>
        <a:prstGeom prst="roundRect">
          <a:avLst/>
        </a:prstGeom>
      </dgm:spPr>
      <dgm:t>
        <a:bodyPr/>
        <a:lstStyle/>
        <a:p>
          <a:r>
            <a:rPr lang="it-IT" sz="1600">
              <a:latin typeface="Calibri"/>
              <a:ea typeface="+mn-ea"/>
              <a:cs typeface="+mn-cs"/>
            </a:rPr>
            <a:t>3. INDICATORI COMUNI E SPECIFICI </a:t>
          </a:r>
          <a:endParaRPr lang="it-IT" sz="1600" dirty="0">
            <a:latin typeface="Calibri"/>
            <a:ea typeface="+mn-ea"/>
            <a:cs typeface="+mn-cs"/>
          </a:endParaRPr>
        </a:p>
      </dgm:t>
    </dgm:pt>
    <dgm:pt modelId="{BF31273C-DF8C-4021-ADE3-489F7FCAFBB4}" type="sibTrans" cxnId="{E5F1717E-799C-483D-978C-8CEC87FE5EB7}">
      <dgm:prSet/>
      <dgm:spPr/>
      <dgm:t>
        <a:bodyPr/>
        <a:lstStyle/>
        <a:p>
          <a:endParaRPr lang="it-IT" sz="1600"/>
        </a:p>
      </dgm:t>
    </dgm:pt>
    <dgm:pt modelId="{BFC55088-7796-4A99-B209-411F02E94993}" type="parTrans" cxnId="{E5F1717E-799C-483D-978C-8CEC87FE5EB7}">
      <dgm:prSet/>
      <dgm:spPr/>
      <dgm:t>
        <a:bodyPr/>
        <a:lstStyle/>
        <a:p>
          <a:endParaRPr lang="it-IT" sz="1600"/>
        </a:p>
      </dgm:t>
    </dgm:pt>
    <dgm:pt modelId="{66063692-DFE6-4EFF-9BE6-334ABE1BCA49}" type="pres">
      <dgm:prSet presAssocID="{43B2BE86-357F-41BF-9951-72E0ED6D76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17EF89-BCB3-4099-945C-D0F88D0DCF08}" type="pres">
      <dgm:prSet presAssocID="{9B16B53E-9655-4929-B8FF-2CBDB4CF4E14}" presName="parentLin" presStyleCnt="0"/>
      <dgm:spPr/>
    </dgm:pt>
    <dgm:pt modelId="{65E0B743-D63D-464F-BA39-7FD655EFC5D3}" type="pres">
      <dgm:prSet presAssocID="{9B16B53E-9655-4929-B8FF-2CBDB4CF4E14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78859D64-A9B7-41A8-80EE-999E4ADF8A79}" type="pres">
      <dgm:prSet presAssocID="{9B16B53E-9655-4929-B8FF-2CBDB4CF4E14}" presName="parentText" presStyleLbl="node1" presStyleIdx="0" presStyleCnt="6" custScaleX="138364" custScaleY="122320" custLinFactNeighborX="18478" custLinFactNeighborY="1603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CBD295-22CD-40BE-BA71-3BE957631BA4}" type="pres">
      <dgm:prSet presAssocID="{9B16B53E-9655-4929-B8FF-2CBDB4CF4E14}" presName="negativeSpace" presStyleCnt="0"/>
      <dgm:spPr/>
    </dgm:pt>
    <dgm:pt modelId="{A3C14F06-C0C6-4837-9872-D409218E6496}" type="pres">
      <dgm:prSet presAssocID="{9B16B53E-9655-4929-B8FF-2CBDB4CF4E14}" presName="childText" presStyleLbl="conFgAcc1" presStyleIdx="0" presStyleCnt="6">
        <dgm:presLayoutVars>
          <dgm:bulletEnabled val="1"/>
        </dgm:presLayoutVars>
      </dgm:prSet>
      <dgm:spPr>
        <a:xfrm>
          <a:off x="0" y="417611"/>
          <a:ext cx="6192688" cy="176400"/>
        </a:xfrm>
        <a:prstGeom prst="rect">
          <a:avLst/>
        </a:prstGeom>
      </dgm:spPr>
    </dgm:pt>
    <dgm:pt modelId="{41CB5C6D-81B2-464A-A07C-DBB5AD686904}" type="pres">
      <dgm:prSet presAssocID="{8A1BE5C8-830B-4B11-BCAD-8100EC24357E}" presName="spaceBetweenRectangles" presStyleCnt="0"/>
      <dgm:spPr/>
    </dgm:pt>
    <dgm:pt modelId="{A8666FE3-8D99-4FC4-AEB9-27AD3CF6BD21}" type="pres">
      <dgm:prSet presAssocID="{87869031-3B96-4105-80CC-6F2A648A933D}" presName="parentLin" presStyleCnt="0"/>
      <dgm:spPr/>
    </dgm:pt>
    <dgm:pt modelId="{A1D94B45-62B8-434F-A6D5-511A7CAF5E28}" type="pres">
      <dgm:prSet presAssocID="{87869031-3B96-4105-80CC-6F2A648A933D}" presName="parentLeftMargin" presStyleLbl="node1" presStyleIdx="0" presStyleCnt="6"/>
      <dgm:spPr/>
      <dgm:t>
        <a:bodyPr/>
        <a:lstStyle/>
        <a:p>
          <a:endParaRPr lang="en-US"/>
        </a:p>
      </dgm:t>
    </dgm:pt>
    <dgm:pt modelId="{628BA44C-34D9-4FA0-A580-22AFAB22180D}" type="pres">
      <dgm:prSet presAssocID="{87869031-3B96-4105-80CC-6F2A648A933D}" presName="parentText" presStyleLbl="node1" presStyleIdx="1" presStyleCnt="6" custScaleX="137537" custScaleY="173369" custLinFactNeighborX="346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D0E451-0CAD-440F-9C5E-25493A6A3625}" type="pres">
      <dgm:prSet presAssocID="{87869031-3B96-4105-80CC-6F2A648A933D}" presName="negativeSpace" presStyleCnt="0"/>
      <dgm:spPr/>
    </dgm:pt>
    <dgm:pt modelId="{015F27BF-4660-4895-90DF-2F8C75F9F5EE}" type="pres">
      <dgm:prSet presAssocID="{87869031-3B96-4105-80CC-6F2A648A933D}" presName="childText" presStyleLbl="conFgAcc1" presStyleIdx="1" presStyleCnt="6">
        <dgm:presLayoutVars>
          <dgm:bulletEnabled val="1"/>
        </dgm:presLayoutVars>
      </dgm:prSet>
      <dgm:spPr>
        <a:xfrm>
          <a:off x="0" y="881291"/>
          <a:ext cx="6192688" cy="176400"/>
        </a:xfrm>
        <a:prstGeom prst="rect">
          <a:avLst/>
        </a:prstGeom>
      </dgm:spPr>
    </dgm:pt>
    <dgm:pt modelId="{8C5C31F1-A1CB-4F53-BCAA-9C6E944302BF}" type="pres">
      <dgm:prSet presAssocID="{1B6A1686-F6F9-4ADD-919F-1D56400673CE}" presName="spaceBetweenRectangles" presStyleCnt="0"/>
      <dgm:spPr/>
    </dgm:pt>
    <dgm:pt modelId="{A9B7370B-7AF4-4980-A301-F493F62C4E0B}" type="pres">
      <dgm:prSet presAssocID="{F9A8F5C4-1B18-4690-94F1-ABF40DFE7E07}" presName="parentLin" presStyleCnt="0"/>
      <dgm:spPr/>
    </dgm:pt>
    <dgm:pt modelId="{B0CB2675-E491-4F04-982C-AA12658066C0}" type="pres">
      <dgm:prSet presAssocID="{F9A8F5C4-1B18-4690-94F1-ABF40DFE7E07}" presName="parentLeftMargin" presStyleLbl="node1" presStyleIdx="1" presStyleCnt="6"/>
      <dgm:spPr/>
      <dgm:t>
        <a:bodyPr/>
        <a:lstStyle/>
        <a:p>
          <a:endParaRPr lang="en-US"/>
        </a:p>
      </dgm:t>
    </dgm:pt>
    <dgm:pt modelId="{7D44ACA4-E6D0-494D-A805-972D543B8A78}" type="pres">
      <dgm:prSet presAssocID="{F9A8F5C4-1B18-4690-94F1-ABF40DFE7E07}" presName="parentText" presStyleLbl="node1" presStyleIdx="2" presStyleCnt="6" custScaleX="140574" custScaleY="11088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A068C-9DBF-4206-9498-02D0D51FC70D}" type="pres">
      <dgm:prSet presAssocID="{F9A8F5C4-1B18-4690-94F1-ABF40DFE7E07}" presName="negativeSpace" presStyleCnt="0"/>
      <dgm:spPr/>
    </dgm:pt>
    <dgm:pt modelId="{C5D29219-1513-4792-8210-0DEBA3F8EBE3}" type="pres">
      <dgm:prSet presAssocID="{F9A8F5C4-1B18-4690-94F1-ABF40DFE7E07}" presName="childText" presStyleLbl="conFgAcc1" presStyleIdx="2" presStyleCnt="6">
        <dgm:presLayoutVars>
          <dgm:bulletEnabled val="1"/>
        </dgm:presLayoutVars>
      </dgm:prSet>
      <dgm:spPr>
        <a:xfrm>
          <a:off x="0" y="1395372"/>
          <a:ext cx="6192688" cy="176400"/>
        </a:xfrm>
        <a:prstGeom prst="rect">
          <a:avLst/>
        </a:prstGeom>
      </dgm:spPr>
    </dgm:pt>
    <dgm:pt modelId="{E862A69B-1430-421C-899F-5204013E93BA}" type="pres">
      <dgm:prSet presAssocID="{BF31273C-DF8C-4021-ADE3-489F7FCAFBB4}" presName="spaceBetweenRectangles" presStyleCnt="0"/>
      <dgm:spPr/>
    </dgm:pt>
    <dgm:pt modelId="{1CF77C65-A3C8-48A0-A5B8-DE50C5E0BD08}" type="pres">
      <dgm:prSet presAssocID="{B5BF7D9B-BCE8-4E0C-B812-B554480C5676}" presName="parentLin" presStyleCnt="0"/>
      <dgm:spPr/>
    </dgm:pt>
    <dgm:pt modelId="{313B8480-0692-4CC5-AC8A-D0395F03ED2B}" type="pres">
      <dgm:prSet presAssocID="{B5BF7D9B-BCE8-4E0C-B812-B554480C5676}" presName="parentLeftMargin" presStyleLbl="node1" presStyleIdx="2" presStyleCnt="6"/>
      <dgm:spPr/>
      <dgm:t>
        <a:bodyPr/>
        <a:lstStyle/>
        <a:p>
          <a:endParaRPr lang="en-US"/>
        </a:p>
      </dgm:t>
    </dgm:pt>
    <dgm:pt modelId="{70C7390D-E378-4C24-A3EC-BCBC2FA3A2AF}" type="pres">
      <dgm:prSet presAssocID="{B5BF7D9B-BCE8-4E0C-B812-B554480C5676}" presName="parentText" presStyleLbl="node1" presStyleIdx="3" presStyleCnt="6" custScaleX="139683" custScaleY="1068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1960DA-DBD5-4CA6-841A-C81D9C92A8E7}" type="pres">
      <dgm:prSet presAssocID="{B5BF7D9B-BCE8-4E0C-B812-B554480C5676}" presName="negativeSpace" presStyleCnt="0"/>
      <dgm:spPr/>
    </dgm:pt>
    <dgm:pt modelId="{46551C36-82CA-413C-BBD2-0A318E7A9D70}" type="pres">
      <dgm:prSet presAssocID="{B5BF7D9B-BCE8-4E0C-B812-B554480C5676}" presName="childText" presStyleLbl="conFgAcc1" presStyleIdx="3" presStyleCnt="6">
        <dgm:presLayoutVars>
          <dgm:bulletEnabled val="1"/>
        </dgm:presLayoutVars>
      </dgm:prSet>
      <dgm:spPr>
        <a:xfrm>
          <a:off x="0" y="1959851"/>
          <a:ext cx="6192688" cy="176400"/>
        </a:xfrm>
        <a:prstGeom prst="rect">
          <a:avLst/>
        </a:prstGeom>
      </dgm:spPr>
    </dgm:pt>
    <dgm:pt modelId="{4CF78BAE-1ADE-4A2B-9D70-25084ED5E821}" type="pres">
      <dgm:prSet presAssocID="{232A679C-ED07-472E-A80B-1BBF93F0EEE6}" presName="spaceBetweenRectangles" presStyleCnt="0"/>
      <dgm:spPr/>
    </dgm:pt>
    <dgm:pt modelId="{2A163975-B227-4099-BF56-55ECABB29896}" type="pres">
      <dgm:prSet presAssocID="{16E7B716-4923-4D52-9B21-05534BE6F6DD}" presName="parentLin" presStyleCnt="0"/>
      <dgm:spPr/>
    </dgm:pt>
    <dgm:pt modelId="{C0FEA33E-AD66-4B18-9DCC-8C8A3C36F67B}" type="pres">
      <dgm:prSet presAssocID="{16E7B716-4923-4D52-9B21-05534BE6F6DD}" presName="parentLeftMargin" presStyleLbl="node1" presStyleIdx="3" presStyleCnt="6"/>
      <dgm:spPr/>
      <dgm:t>
        <a:bodyPr/>
        <a:lstStyle/>
        <a:p>
          <a:endParaRPr lang="en-US"/>
        </a:p>
      </dgm:t>
    </dgm:pt>
    <dgm:pt modelId="{B8C566D8-BBA2-472D-A03B-2E82802A25A4}" type="pres">
      <dgm:prSet presAssocID="{16E7B716-4923-4D52-9B21-05534BE6F6DD}" presName="parentText" presStyleLbl="node1" presStyleIdx="4" presStyleCnt="6" custScaleX="136400" custScaleY="137739" custLinFactNeighborX="14194" custLinFactNeighborY="-75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D849D-EEE3-47A6-A3FC-5CD92A46101D}" type="pres">
      <dgm:prSet presAssocID="{16E7B716-4923-4D52-9B21-05534BE6F6DD}" presName="negativeSpace" presStyleCnt="0"/>
      <dgm:spPr/>
    </dgm:pt>
    <dgm:pt modelId="{F6B35A67-D1C5-4563-822E-90806D9359B1}" type="pres">
      <dgm:prSet presAssocID="{16E7B716-4923-4D52-9B21-05534BE6F6DD}" presName="childText" presStyleLbl="conFgAcc1" presStyleIdx="4" presStyleCnt="6">
        <dgm:presLayoutVars>
          <dgm:bulletEnabled val="1"/>
        </dgm:presLayoutVars>
      </dgm:prSet>
      <dgm:spPr>
        <a:xfrm>
          <a:off x="0" y="2673372"/>
          <a:ext cx="6192688" cy="176400"/>
        </a:xfrm>
        <a:prstGeom prst="rect">
          <a:avLst/>
        </a:prstGeom>
      </dgm:spPr>
    </dgm:pt>
    <dgm:pt modelId="{576841C7-436F-4F34-8E75-A37953E75DD2}" type="pres">
      <dgm:prSet presAssocID="{94C1589D-0354-4401-8E13-06DD96FF7B6C}" presName="spaceBetweenRectangles" presStyleCnt="0"/>
      <dgm:spPr/>
    </dgm:pt>
    <dgm:pt modelId="{BE7A24FC-47F8-4CE3-85CD-48773251BCED}" type="pres">
      <dgm:prSet presAssocID="{CAF30E85-B9B4-49FB-9B8D-6C2CB1C2547A}" presName="parentLin" presStyleCnt="0"/>
      <dgm:spPr/>
    </dgm:pt>
    <dgm:pt modelId="{AFBEA152-514E-41E5-B310-62D6C7032643}" type="pres">
      <dgm:prSet presAssocID="{CAF30E85-B9B4-49FB-9B8D-6C2CB1C2547A}" presName="parentLeftMargin" presStyleLbl="node1" presStyleIdx="4" presStyleCnt="6"/>
      <dgm:spPr/>
      <dgm:t>
        <a:bodyPr/>
        <a:lstStyle/>
        <a:p>
          <a:endParaRPr lang="en-US"/>
        </a:p>
      </dgm:t>
    </dgm:pt>
    <dgm:pt modelId="{8D837364-B4E5-4EB8-88E3-35132DF5F627}" type="pres">
      <dgm:prSet presAssocID="{CAF30E85-B9B4-49FB-9B8D-6C2CB1C2547A}" presName="parentText" presStyleLbl="node1" presStyleIdx="5" presStyleCnt="6" custScaleX="136155" custScaleY="19548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11A6B-341F-44DE-A7D4-B1E9F44B627F}" type="pres">
      <dgm:prSet presAssocID="{CAF30E85-B9B4-49FB-9B8D-6C2CB1C2547A}" presName="negativeSpace" presStyleCnt="0"/>
      <dgm:spPr/>
    </dgm:pt>
    <dgm:pt modelId="{CB682650-EFFD-4B80-90BF-3BD00A0E2931}" type="pres">
      <dgm:prSet presAssocID="{CAF30E85-B9B4-49FB-9B8D-6C2CB1C2547A}" presName="childText" presStyleLbl="conFgAcc1" presStyleIdx="5" presStyleCnt="6">
        <dgm:presLayoutVars>
          <dgm:bulletEnabled val="1"/>
        </dgm:presLayoutVars>
      </dgm:prSet>
      <dgm:spPr>
        <a:xfrm>
          <a:off x="0" y="3162252"/>
          <a:ext cx="6192688" cy="176400"/>
        </a:xfrm>
        <a:prstGeom prst="rect">
          <a:avLst/>
        </a:prstGeom>
      </dgm:spPr>
    </dgm:pt>
  </dgm:ptLst>
  <dgm:cxnLst>
    <dgm:cxn modelId="{30A3BF57-313A-44FD-8C0D-472D7EBBC5D3}" type="presOf" srcId="{9B16B53E-9655-4929-B8FF-2CBDB4CF4E14}" destId="{78859D64-A9B7-41A8-80EE-999E4ADF8A79}" srcOrd="1" destOrd="0" presId="urn:microsoft.com/office/officeart/2005/8/layout/list1"/>
    <dgm:cxn modelId="{A69352FE-A47B-4AED-961A-53A4041397AA}" type="presOf" srcId="{CAF30E85-B9B4-49FB-9B8D-6C2CB1C2547A}" destId="{AFBEA152-514E-41E5-B310-62D6C7032643}" srcOrd="0" destOrd="0" presId="urn:microsoft.com/office/officeart/2005/8/layout/list1"/>
    <dgm:cxn modelId="{5E21A6A6-E2AB-4C45-ABF6-D41A2A5881CF}" srcId="{43B2BE86-357F-41BF-9951-72E0ED6D7602}" destId="{16E7B716-4923-4D52-9B21-05534BE6F6DD}" srcOrd="4" destOrd="0" parTransId="{E53095DC-E2C3-439C-8F82-019462148704}" sibTransId="{94C1589D-0354-4401-8E13-06DD96FF7B6C}"/>
    <dgm:cxn modelId="{2ECFB597-396D-4482-B544-D7347646EEBD}" srcId="{43B2BE86-357F-41BF-9951-72E0ED6D7602}" destId="{CAF30E85-B9B4-49FB-9B8D-6C2CB1C2547A}" srcOrd="5" destOrd="0" parTransId="{715AA95E-AA38-4D93-8F8E-AA69908CBC0C}" sibTransId="{64966BA1-E819-4BEF-99A6-BA36C81B2B67}"/>
    <dgm:cxn modelId="{7537C65B-FBC1-4DB4-B332-4F983B7B2FEA}" type="presOf" srcId="{43B2BE86-357F-41BF-9951-72E0ED6D7602}" destId="{66063692-DFE6-4EFF-9BE6-334ABE1BCA49}" srcOrd="0" destOrd="0" presId="urn:microsoft.com/office/officeart/2005/8/layout/list1"/>
    <dgm:cxn modelId="{B7A2F98D-5D4B-4F9B-9779-44634328D82C}" srcId="{43B2BE86-357F-41BF-9951-72E0ED6D7602}" destId="{87869031-3B96-4105-80CC-6F2A648A933D}" srcOrd="1" destOrd="0" parTransId="{812B23A0-2490-409B-A188-9A65804E6E20}" sibTransId="{1B6A1686-F6F9-4ADD-919F-1D56400673CE}"/>
    <dgm:cxn modelId="{69EAD5B2-288D-429E-BB13-CC83D3FD9FF8}" type="presOf" srcId="{F9A8F5C4-1B18-4690-94F1-ABF40DFE7E07}" destId="{B0CB2675-E491-4F04-982C-AA12658066C0}" srcOrd="0" destOrd="0" presId="urn:microsoft.com/office/officeart/2005/8/layout/list1"/>
    <dgm:cxn modelId="{E7FA0396-8F8B-4D72-A4E3-26F0FB8879F9}" type="presOf" srcId="{F9A8F5C4-1B18-4690-94F1-ABF40DFE7E07}" destId="{7D44ACA4-E6D0-494D-A805-972D543B8A78}" srcOrd="1" destOrd="0" presId="urn:microsoft.com/office/officeart/2005/8/layout/list1"/>
    <dgm:cxn modelId="{D6FC5D1E-C7C7-42DD-8A4A-192D6E4676C1}" type="presOf" srcId="{87869031-3B96-4105-80CC-6F2A648A933D}" destId="{628BA44C-34D9-4FA0-A580-22AFAB22180D}" srcOrd="1" destOrd="0" presId="urn:microsoft.com/office/officeart/2005/8/layout/list1"/>
    <dgm:cxn modelId="{CF8FF15D-8666-476B-B9C8-C4C9BAF15382}" type="presOf" srcId="{87869031-3B96-4105-80CC-6F2A648A933D}" destId="{A1D94B45-62B8-434F-A6D5-511A7CAF5E28}" srcOrd="0" destOrd="0" presId="urn:microsoft.com/office/officeart/2005/8/layout/list1"/>
    <dgm:cxn modelId="{2831B858-C163-47DE-9621-639FD21F13C5}" srcId="{43B2BE86-357F-41BF-9951-72E0ED6D7602}" destId="{9B16B53E-9655-4929-B8FF-2CBDB4CF4E14}" srcOrd="0" destOrd="0" parTransId="{ACC2646F-1178-453C-862B-E726ECB3DE47}" sibTransId="{8A1BE5C8-830B-4B11-BCAD-8100EC24357E}"/>
    <dgm:cxn modelId="{093F59B3-B01D-40A2-9820-2AF1362EBDB9}" type="presOf" srcId="{16E7B716-4923-4D52-9B21-05534BE6F6DD}" destId="{C0FEA33E-AD66-4B18-9DCC-8C8A3C36F67B}" srcOrd="0" destOrd="0" presId="urn:microsoft.com/office/officeart/2005/8/layout/list1"/>
    <dgm:cxn modelId="{E5F1717E-799C-483D-978C-8CEC87FE5EB7}" srcId="{43B2BE86-357F-41BF-9951-72E0ED6D7602}" destId="{F9A8F5C4-1B18-4690-94F1-ABF40DFE7E07}" srcOrd="2" destOrd="0" parTransId="{BFC55088-7796-4A99-B209-411F02E94993}" sibTransId="{BF31273C-DF8C-4021-ADE3-489F7FCAFBB4}"/>
    <dgm:cxn modelId="{9D691288-2991-4990-9F1E-96EEBFDE90AE}" type="presOf" srcId="{16E7B716-4923-4D52-9B21-05534BE6F6DD}" destId="{B8C566D8-BBA2-472D-A03B-2E82802A25A4}" srcOrd="1" destOrd="0" presId="urn:microsoft.com/office/officeart/2005/8/layout/list1"/>
    <dgm:cxn modelId="{EB5F3184-A23C-49DA-8627-FBBF5AA97C96}" type="presOf" srcId="{B5BF7D9B-BCE8-4E0C-B812-B554480C5676}" destId="{313B8480-0692-4CC5-AC8A-D0395F03ED2B}" srcOrd="0" destOrd="0" presId="urn:microsoft.com/office/officeart/2005/8/layout/list1"/>
    <dgm:cxn modelId="{83344AB7-36C2-44BD-9FA3-28163BFD34EC}" srcId="{43B2BE86-357F-41BF-9951-72E0ED6D7602}" destId="{B5BF7D9B-BCE8-4E0C-B812-B554480C5676}" srcOrd="3" destOrd="0" parTransId="{B0E4F5DC-84CE-459B-93EB-94F68ED8B65B}" sibTransId="{232A679C-ED07-472E-A80B-1BBF93F0EEE6}"/>
    <dgm:cxn modelId="{4E5F04B6-46FB-4CB0-9B2B-B4B79BA16D85}" type="presOf" srcId="{CAF30E85-B9B4-49FB-9B8D-6C2CB1C2547A}" destId="{8D837364-B4E5-4EB8-88E3-35132DF5F627}" srcOrd="1" destOrd="0" presId="urn:microsoft.com/office/officeart/2005/8/layout/list1"/>
    <dgm:cxn modelId="{C49F7BAA-7450-46E6-86A6-1C65B56F8BD6}" type="presOf" srcId="{9B16B53E-9655-4929-B8FF-2CBDB4CF4E14}" destId="{65E0B743-D63D-464F-BA39-7FD655EFC5D3}" srcOrd="0" destOrd="0" presId="urn:microsoft.com/office/officeart/2005/8/layout/list1"/>
    <dgm:cxn modelId="{5F551397-1A02-4F06-96E6-42718FD9F9E4}" type="presOf" srcId="{B5BF7D9B-BCE8-4E0C-B812-B554480C5676}" destId="{70C7390D-E378-4C24-A3EC-BCBC2FA3A2AF}" srcOrd="1" destOrd="0" presId="urn:microsoft.com/office/officeart/2005/8/layout/list1"/>
    <dgm:cxn modelId="{FDC0907E-7FCA-40DF-920F-CB07FFE1915A}" type="presParOf" srcId="{66063692-DFE6-4EFF-9BE6-334ABE1BCA49}" destId="{1417EF89-BCB3-4099-945C-D0F88D0DCF08}" srcOrd="0" destOrd="0" presId="urn:microsoft.com/office/officeart/2005/8/layout/list1"/>
    <dgm:cxn modelId="{FEED1CC6-BDE1-446B-B1A7-179E835EE424}" type="presParOf" srcId="{1417EF89-BCB3-4099-945C-D0F88D0DCF08}" destId="{65E0B743-D63D-464F-BA39-7FD655EFC5D3}" srcOrd="0" destOrd="0" presId="urn:microsoft.com/office/officeart/2005/8/layout/list1"/>
    <dgm:cxn modelId="{589F45C8-03D0-4C10-9D3B-2897E434189B}" type="presParOf" srcId="{1417EF89-BCB3-4099-945C-D0F88D0DCF08}" destId="{78859D64-A9B7-41A8-80EE-999E4ADF8A79}" srcOrd="1" destOrd="0" presId="urn:microsoft.com/office/officeart/2005/8/layout/list1"/>
    <dgm:cxn modelId="{2B962056-8A34-48B7-A3C6-FE24DDC25FD0}" type="presParOf" srcId="{66063692-DFE6-4EFF-9BE6-334ABE1BCA49}" destId="{46CBD295-22CD-40BE-BA71-3BE957631BA4}" srcOrd="1" destOrd="0" presId="urn:microsoft.com/office/officeart/2005/8/layout/list1"/>
    <dgm:cxn modelId="{0B5758A8-7957-4F26-B8EF-0F5C71BE8B56}" type="presParOf" srcId="{66063692-DFE6-4EFF-9BE6-334ABE1BCA49}" destId="{A3C14F06-C0C6-4837-9872-D409218E6496}" srcOrd="2" destOrd="0" presId="urn:microsoft.com/office/officeart/2005/8/layout/list1"/>
    <dgm:cxn modelId="{46941733-AC2F-479B-B4AA-734378C5FC71}" type="presParOf" srcId="{66063692-DFE6-4EFF-9BE6-334ABE1BCA49}" destId="{41CB5C6D-81B2-464A-A07C-DBB5AD686904}" srcOrd="3" destOrd="0" presId="urn:microsoft.com/office/officeart/2005/8/layout/list1"/>
    <dgm:cxn modelId="{1190F5E1-E49C-4E97-9E24-20D333B68016}" type="presParOf" srcId="{66063692-DFE6-4EFF-9BE6-334ABE1BCA49}" destId="{A8666FE3-8D99-4FC4-AEB9-27AD3CF6BD21}" srcOrd="4" destOrd="0" presId="urn:microsoft.com/office/officeart/2005/8/layout/list1"/>
    <dgm:cxn modelId="{17D241E8-4654-48DA-9848-493A2DC3699B}" type="presParOf" srcId="{A8666FE3-8D99-4FC4-AEB9-27AD3CF6BD21}" destId="{A1D94B45-62B8-434F-A6D5-511A7CAF5E28}" srcOrd="0" destOrd="0" presId="urn:microsoft.com/office/officeart/2005/8/layout/list1"/>
    <dgm:cxn modelId="{2794FFAC-1837-485D-AD60-BC9190074045}" type="presParOf" srcId="{A8666FE3-8D99-4FC4-AEB9-27AD3CF6BD21}" destId="{628BA44C-34D9-4FA0-A580-22AFAB22180D}" srcOrd="1" destOrd="0" presId="urn:microsoft.com/office/officeart/2005/8/layout/list1"/>
    <dgm:cxn modelId="{A2724B47-D618-47A9-95F8-43E649073C67}" type="presParOf" srcId="{66063692-DFE6-4EFF-9BE6-334ABE1BCA49}" destId="{07D0E451-0CAD-440F-9C5E-25493A6A3625}" srcOrd="5" destOrd="0" presId="urn:microsoft.com/office/officeart/2005/8/layout/list1"/>
    <dgm:cxn modelId="{73E54E68-5CCC-4913-9B7F-A63711A688D8}" type="presParOf" srcId="{66063692-DFE6-4EFF-9BE6-334ABE1BCA49}" destId="{015F27BF-4660-4895-90DF-2F8C75F9F5EE}" srcOrd="6" destOrd="0" presId="urn:microsoft.com/office/officeart/2005/8/layout/list1"/>
    <dgm:cxn modelId="{C015B53C-B9C1-4182-9281-7A23BB15B170}" type="presParOf" srcId="{66063692-DFE6-4EFF-9BE6-334ABE1BCA49}" destId="{8C5C31F1-A1CB-4F53-BCAA-9C6E944302BF}" srcOrd="7" destOrd="0" presId="urn:microsoft.com/office/officeart/2005/8/layout/list1"/>
    <dgm:cxn modelId="{B7024B27-D080-45D5-842B-78C8514700E8}" type="presParOf" srcId="{66063692-DFE6-4EFF-9BE6-334ABE1BCA49}" destId="{A9B7370B-7AF4-4980-A301-F493F62C4E0B}" srcOrd="8" destOrd="0" presId="urn:microsoft.com/office/officeart/2005/8/layout/list1"/>
    <dgm:cxn modelId="{9FD729EE-6705-454A-BFA1-166232554EC6}" type="presParOf" srcId="{A9B7370B-7AF4-4980-A301-F493F62C4E0B}" destId="{B0CB2675-E491-4F04-982C-AA12658066C0}" srcOrd="0" destOrd="0" presId="urn:microsoft.com/office/officeart/2005/8/layout/list1"/>
    <dgm:cxn modelId="{47E5221E-2EC8-4267-A1FC-FE540490F820}" type="presParOf" srcId="{A9B7370B-7AF4-4980-A301-F493F62C4E0B}" destId="{7D44ACA4-E6D0-494D-A805-972D543B8A78}" srcOrd="1" destOrd="0" presId="urn:microsoft.com/office/officeart/2005/8/layout/list1"/>
    <dgm:cxn modelId="{8DBE0E24-26B2-48A9-BCB8-0D517C6108CB}" type="presParOf" srcId="{66063692-DFE6-4EFF-9BE6-334ABE1BCA49}" destId="{C8EA068C-9DBF-4206-9498-02D0D51FC70D}" srcOrd="9" destOrd="0" presId="urn:microsoft.com/office/officeart/2005/8/layout/list1"/>
    <dgm:cxn modelId="{5C6A72A0-8615-4790-9019-59F1AB4EADF8}" type="presParOf" srcId="{66063692-DFE6-4EFF-9BE6-334ABE1BCA49}" destId="{C5D29219-1513-4792-8210-0DEBA3F8EBE3}" srcOrd="10" destOrd="0" presId="urn:microsoft.com/office/officeart/2005/8/layout/list1"/>
    <dgm:cxn modelId="{441ED0F9-2E19-47E0-B828-407359263758}" type="presParOf" srcId="{66063692-DFE6-4EFF-9BE6-334ABE1BCA49}" destId="{E862A69B-1430-421C-899F-5204013E93BA}" srcOrd="11" destOrd="0" presId="urn:microsoft.com/office/officeart/2005/8/layout/list1"/>
    <dgm:cxn modelId="{40307B33-60F6-4D0B-8E5F-86ADC4F3DB7B}" type="presParOf" srcId="{66063692-DFE6-4EFF-9BE6-334ABE1BCA49}" destId="{1CF77C65-A3C8-48A0-A5B8-DE50C5E0BD08}" srcOrd="12" destOrd="0" presId="urn:microsoft.com/office/officeart/2005/8/layout/list1"/>
    <dgm:cxn modelId="{470B6D01-50B2-4867-B79B-C674BD57F4E1}" type="presParOf" srcId="{1CF77C65-A3C8-48A0-A5B8-DE50C5E0BD08}" destId="{313B8480-0692-4CC5-AC8A-D0395F03ED2B}" srcOrd="0" destOrd="0" presId="urn:microsoft.com/office/officeart/2005/8/layout/list1"/>
    <dgm:cxn modelId="{9FFA3CAD-7316-41C3-B151-932E07A5E1D3}" type="presParOf" srcId="{1CF77C65-A3C8-48A0-A5B8-DE50C5E0BD08}" destId="{70C7390D-E378-4C24-A3EC-BCBC2FA3A2AF}" srcOrd="1" destOrd="0" presId="urn:microsoft.com/office/officeart/2005/8/layout/list1"/>
    <dgm:cxn modelId="{2E331652-B69F-4E96-80B5-3622A62AB719}" type="presParOf" srcId="{66063692-DFE6-4EFF-9BE6-334ABE1BCA49}" destId="{7C1960DA-DBD5-4CA6-841A-C81D9C92A8E7}" srcOrd="13" destOrd="0" presId="urn:microsoft.com/office/officeart/2005/8/layout/list1"/>
    <dgm:cxn modelId="{4CA232FD-EBD8-43B9-924D-266B7D52AB9C}" type="presParOf" srcId="{66063692-DFE6-4EFF-9BE6-334ABE1BCA49}" destId="{46551C36-82CA-413C-BBD2-0A318E7A9D70}" srcOrd="14" destOrd="0" presId="urn:microsoft.com/office/officeart/2005/8/layout/list1"/>
    <dgm:cxn modelId="{EEC578DB-25F7-4011-B879-1C41E994AA61}" type="presParOf" srcId="{66063692-DFE6-4EFF-9BE6-334ABE1BCA49}" destId="{4CF78BAE-1ADE-4A2B-9D70-25084ED5E821}" srcOrd="15" destOrd="0" presId="urn:microsoft.com/office/officeart/2005/8/layout/list1"/>
    <dgm:cxn modelId="{98737F91-6243-411F-8F17-B68616301D81}" type="presParOf" srcId="{66063692-DFE6-4EFF-9BE6-334ABE1BCA49}" destId="{2A163975-B227-4099-BF56-55ECABB29896}" srcOrd="16" destOrd="0" presId="urn:microsoft.com/office/officeart/2005/8/layout/list1"/>
    <dgm:cxn modelId="{A53DACF2-D66D-4EEB-950D-03A2A877F07E}" type="presParOf" srcId="{2A163975-B227-4099-BF56-55ECABB29896}" destId="{C0FEA33E-AD66-4B18-9DCC-8C8A3C36F67B}" srcOrd="0" destOrd="0" presId="urn:microsoft.com/office/officeart/2005/8/layout/list1"/>
    <dgm:cxn modelId="{FF5BD365-BA6E-409D-8D5B-BD169DF4E41B}" type="presParOf" srcId="{2A163975-B227-4099-BF56-55ECABB29896}" destId="{B8C566D8-BBA2-472D-A03B-2E82802A25A4}" srcOrd="1" destOrd="0" presId="urn:microsoft.com/office/officeart/2005/8/layout/list1"/>
    <dgm:cxn modelId="{C8079E7B-0C65-434D-975F-9F12035AF7D6}" type="presParOf" srcId="{66063692-DFE6-4EFF-9BE6-334ABE1BCA49}" destId="{B8BD849D-EEE3-47A6-A3FC-5CD92A46101D}" srcOrd="17" destOrd="0" presId="urn:microsoft.com/office/officeart/2005/8/layout/list1"/>
    <dgm:cxn modelId="{3CE5FE74-9296-4B7F-875F-CB53CF1B5298}" type="presParOf" srcId="{66063692-DFE6-4EFF-9BE6-334ABE1BCA49}" destId="{F6B35A67-D1C5-4563-822E-90806D9359B1}" srcOrd="18" destOrd="0" presId="urn:microsoft.com/office/officeart/2005/8/layout/list1"/>
    <dgm:cxn modelId="{136B08BF-767C-4DFD-833A-1886436A1A99}" type="presParOf" srcId="{66063692-DFE6-4EFF-9BE6-334ABE1BCA49}" destId="{576841C7-436F-4F34-8E75-A37953E75DD2}" srcOrd="19" destOrd="0" presId="urn:microsoft.com/office/officeart/2005/8/layout/list1"/>
    <dgm:cxn modelId="{85C4AAFB-AB27-456D-B402-66139D72F51F}" type="presParOf" srcId="{66063692-DFE6-4EFF-9BE6-334ABE1BCA49}" destId="{BE7A24FC-47F8-4CE3-85CD-48773251BCED}" srcOrd="20" destOrd="0" presId="urn:microsoft.com/office/officeart/2005/8/layout/list1"/>
    <dgm:cxn modelId="{199D52FE-48F2-450B-B887-D10283A18CE7}" type="presParOf" srcId="{BE7A24FC-47F8-4CE3-85CD-48773251BCED}" destId="{AFBEA152-514E-41E5-B310-62D6C7032643}" srcOrd="0" destOrd="0" presId="urn:microsoft.com/office/officeart/2005/8/layout/list1"/>
    <dgm:cxn modelId="{EB1EF1AE-C8A6-420D-8D84-445EB4732CE8}" type="presParOf" srcId="{BE7A24FC-47F8-4CE3-85CD-48773251BCED}" destId="{8D837364-B4E5-4EB8-88E3-35132DF5F627}" srcOrd="1" destOrd="0" presId="urn:microsoft.com/office/officeart/2005/8/layout/list1"/>
    <dgm:cxn modelId="{C97BCCC1-6065-4C1E-AA59-BA899915D624}" type="presParOf" srcId="{66063692-DFE6-4EFF-9BE6-334ABE1BCA49}" destId="{85F11A6B-341F-44DE-A7D4-B1E9F44B627F}" srcOrd="21" destOrd="0" presId="urn:microsoft.com/office/officeart/2005/8/layout/list1"/>
    <dgm:cxn modelId="{AAA79C9A-F9BB-4522-A0D0-12A2027EA8A1}" type="presParOf" srcId="{66063692-DFE6-4EFF-9BE6-334ABE1BCA49}" destId="{CB682650-EFFD-4B80-90BF-3BD00A0E293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C132FB-B964-4B27-A128-E6E88DB9CFE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8D0D6D98-FFD2-4806-A0FD-7DAD4B1B4881}">
      <dgm:prSet custT="1"/>
      <dgm:spPr>
        <a:xfrm>
          <a:off x="0" y="408"/>
          <a:ext cx="1924031" cy="1727375"/>
        </a:xfrm>
        <a:prstGeom prst="roundRect">
          <a:avLst/>
        </a:prstGeom>
        <a:solidFill>
          <a:srgbClr val="C00000"/>
        </a:solidFill>
      </dgm:spPr>
      <dgm:t>
        <a:bodyPr/>
        <a:lstStyle/>
        <a:p>
          <a:pPr algn="l" rtl="0"/>
          <a:r>
            <a:rPr lang="it-IT" sz="1600" b="1" dirty="0">
              <a:latin typeface="Arial" pitchFamily="34" charset="0"/>
              <a:ea typeface="+mn-ea"/>
              <a:cs typeface="Arial" pitchFamily="34" charset="0"/>
            </a:rPr>
            <a:t>Principali attività realizzate nel corso del 2018</a:t>
          </a:r>
        </a:p>
      </dgm:t>
    </dgm:pt>
    <dgm:pt modelId="{06F2F2F1-9665-487E-8BDE-3149B4787C22}" type="sibTrans" cxnId="{4ABB59E8-8C41-489F-B379-01D977E2E5A8}">
      <dgm:prSet/>
      <dgm:spPr/>
      <dgm:t>
        <a:bodyPr/>
        <a:lstStyle/>
        <a:p>
          <a:endParaRPr lang="it-IT" sz="1200"/>
        </a:p>
      </dgm:t>
    </dgm:pt>
    <dgm:pt modelId="{85E3799B-6C12-40FE-8390-0172D653A291}" type="parTrans" cxnId="{4ABB59E8-8C41-489F-B379-01D977E2E5A8}">
      <dgm:prSet/>
      <dgm:spPr/>
      <dgm:t>
        <a:bodyPr/>
        <a:lstStyle/>
        <a:p>
          <a:endParaRPr lang="it-IT" sz="1200"/>
        </a:p>
      </dgm:t>
    </dgm:pt>
    <dgm:pt modelId="{491BB9D5-A761-4559-AF32-00E69B9CE14C}" type="pres">
      <dgm:prSet presAssocID="{39C132FB-B964-4B27-A128-E6E88DB9CF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D6F056-D102-4F2A-A0FA-51647B903143}" type="pres">
      <dgm:prSet presAssocID="{8D0D6D98-FFD2-4806-A0FD-7DAD4B1B4881}" presName="parentText" presStyleLbl="node1" presStyleIdx="0" presStyleCnt="1" custScaleY="144344" custLinFactNeighborX="-527" custLinFactNeighborY="2076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BB59E8-8C41-489F-B379-01D977E2E5A8}" srcId="{39C132FB-B964-4B27-A128-E6E88DB9CFE8}" destId="{8D0D6D98-FFD2-4806-A0FD-7DAD4B1B4881}" srcOrd="0" destOrd="0" parTransId="{85E3799B-6C12-40FE-8390-0172D653A291}" sibTransId="{06F2F2F1-9665-487E-8BDE-3149B4787C22}"/>
    <dgm:cxn modelId="{5BE8585B-6536-4941-8CA4-BA4C40D455B9}" type="presOf" srcId="{8D0D6D98-FFD2-4806-A0FD-7DAD4B1B4881}" destId="{F5D6F056-D102-4F2A-A0FA-51647B903143}" srcOrd="0" destOrd="0" presId="urn:microsoft.com/office/officeart/2005/8/layout/vList2"/>
    <dgm:cxn modelId="{81E75893-1F9F-43E7-B8A3-038166B32D57}" type="presOf" srcId="{39C132FB-B964-4B27-A128-E6E88DB9CFE8}" destId="{491BB9D5-A761-4559-AF32-00E69B9CE14C}" srcOrd="0" destOrd="0" presId="urn:microsoft.com/office/officeart/2005/8/layout/vList2"/>
    <dgm:cxn modelId="{61398552-DF1A-48AB-AD9C-44A38F962A36}" type="presParOf" srcId="{491BB9D5-A761-4559-AF32-00E69B9CE14C}" destId="{F5D6F056-D102-4F2A-A0FA-51647B9031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14F06-C0C6-4837-9872-D409218E6496}">
      <dsp:nvSpPr>
        <dsp:cNvPr id="0" name=""/>
        <dsp:cNvSpPr/>
      </dsp:nvSpPr>
      <dsp:spPr>
        <a:xfrm>
          <a:off x="0" y="376441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59D64-A9B7-41A8-80EE-999E4ADF8A79}">
      <dsp:nvSpPr>
        <dsp:cNvPr id="0" name=""/>
        <dsp:cNvSpPr/>
      </dsp:nvSpPr>
      <dsp:spPr>
        <a:xfrm>
          <a:off x="316738" y="210285"/>
          <a:ext cx="6091973" cy="3610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>
              <a:latin typeface="Calibri"/>
              <a:ea typeface="+mn-ea"/>
              <a:cs typeface="+mn-cs"/>
            </a:rPr>
            <a:t>1. PANORAMICA DELL’ATTUAZIONE DEL PO</a:t>
          </a:r>
        </a:p>
      </dsp:txBody>
      <dsp:txXfrm>
        <a:off x="334365" y="227912"/>
        <a:ext cx="6056719" cy="325834"/>
      </dsp:txXfrm>
    </dsp:sp>
    <dsp:sp modelId="{015F27BF-4660-4895-90DF-2F8C75F9F5EE}">
      <dsp:nvSpPr>
        <dsp:cNvPr id="0" name=""/>
        <dsp:cNvSpPr/>
      </dsp:nvSpPr>
      <dsp:spPr>
        <a:xfrm>
          <a:off x="0" y="1046626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BA44C-34D9-4FA0-A580-22AFAB22180D}">
      <dsp:nvSpPr>
        <dsp:cNvPr id="0" name=""/>
        <dsp:cNvSpPr/>
      </dsp:nvSpPr>
      <dsp:spPr>
        <a:xfrm>
          <a:off x="316997" y="682441"/>
          <a:ext cx="6091714" cy="511785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>
              <a:latin typeface="Calibri"/>
              <a:ea typeface="+mn-ea"/>
              <a:cs typeface="+mn-cs"/>
            </a:rPr>
            <a:t>2. ATTUAZIONE PER ASSE PRIORITARIO (Dati finanziari, fisici e qualitativi)</a:t>
          </a:r>
          <a:endParaRPr lang="it-IT" sz="1600" kern="1200" dirty="0">
            <a:latin typeface="Calibri"/>
            <a:ea typeface="+mn-ea"/>
            <a:cs typeface="+mn-cs"/>
          </a:endParaRPr>
        </a:p>
      </dsp:txBody>
      <dsp:txXfrm>
        <a:off x="341980" y="707424"/>
        <a:ext cx="6041748" cy="461819"/>
      </dsp:txXfrm>
    </dsp:sp>
    <dsp:sp modelId="{C5D29219-1513-4792-8210-0DEBA3F8EBE3}">
      <dsp:nvSpPr>
        <dsp:cNvPr id="0" name=""/>
        <dsp:cNvSpPr/>
      </dsp:nvSpPr>
      <dsp:spPr>
        <a:xfrm>
          <a:off x="0" y="1532362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4ACA4-E6D0-494D-A805-972D543B8A78}">
      <dsp:nvSpPr>
        <dsp:cNvPr id="0" name=""/>
        <dsp:cNvSpPr/>
      </dsp:nvSpPr>
      <dsp:spPr>
        <a:xfrm>
          <a:off x="309796" y="1352626"/>
          <a:ext cx="6096899" cy="32733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>
              <a:latin typeface="Calibri"/>
              <a:ea typeface="+mn-ea"/>
              <a:cs typeface="+mn-cs"/>
            </a:rPr>
            <a:t>3. INDICATORI COMUNI E SPECIFICI </a:t>
          </a:r>
          <a:endParaRPr lang="it-IT" sz="1600" kern="1200" dirty="0">
            <a:latin typeface="Calibri"/>
            <a:ea typeface="+mn-ea"/>
            <a:cs typeface="+mn-cs"/>
          </a:endParaRPr>
        </a:p>
      </dsp:txBody>
      <dsp:txXfrm>
        <a:off x="325775" y="1368605"/>
        <a:ext cx="6064941" cy="295377"/>
      </dsp:txXfrm>
    </dsp:sp>
    <dsp:sp modelId="{46551C36-82CA-413C-BBD2-0A318E7A9D70}">
      <dsp:nvSpPr>
        <dsp:cNvPr id="0" name=""/>
        <dsp:cNvSpPr/>
      </dsp:nvSpPr>
      <dsp:spPr>
        <a:xfrm>
          <a:off x="0" y="2006106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7390D-E378-4C24-A3EC-BCBC2FA3A2AF}">
      <dsp:nvSpPr>
        <dsp:cNvPr id="0" name=""/>
        <dsp:cNvSpPr/>
      </dsp:nvSpPr>
      <dsp:spPr>
        <a:xfrm>
          <a:off x="311673" y="1838362"/>
          <a:ext cx="6094972" cy="31534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>
              <a:latin typeface="Calibri"/>
              <a:ea typeface="+mn-ea"/>
              <a:cs typeface="+mn-cs"/>
            </a:rPr>
            <a:t>4. SINTESI DELLE VALUTAZIONI</a:t>
          </a:r>
          <a:endParaRPr lang="it-IT" sz="1600" kern="1200" dirty="0">
            <a:latin typeface="Calibri"/>
            <a:ea typeface="+mn-ea"/>
            <a:cs typeface="+mn-cs"/>
          </a:endParaRPr>
        </a:p>
      </dsp:txBody>
      <dsp:txXfrm>
        <a:off x="327067" y="1853756"/>
        <a:ext cx="6064184" cy="284556"/>
      </dsp:txXfrm>
    </dsp:sp>
    <dsp:sp modelId="{F6B35A67-D1C5-4563-822E-90806D9359B1}">
      <dsp:nvSpPr>
        <dsp:cNvPr id="0" name=""/>
        <dsp:cNvSpPr/>
      </dsp:nvSpPr>
      <dsp:spPr>
        <a:xfrm>
          <a:off x="0" y="2571112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566D8-BBA2-472D-A03B-2E82802A25A4}">
      <dsp:nvSpPr>
        <dsp:cNvPr id="0" name=""/>
        <dsp:cNvSpPr/>
      </dsp:nvSpPr>
      <dsp:spPr>
        <a:xfrm>
          <a:off x="319551" y="2289721"/>
          <a:ext cx="6089160" cy="40660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>
              <a:latin typeface="+mn-lt"/>
              <a:ea typeface="+mn-ea"/>
              <a:cs typeface="+mn-cs"/>
            </a:rPr>
            <a:t>5. RELAZIONE SULL’ATTUAZIONE DEGLI STRUMENTI FINANZIARI </a:t>
          </a:r>
          <a:endParaRPr lang="it-IT" sz="1600" kern="1200" dirty="0">
            <a:latin typeface="Calibri"/>
            <a:ea typeface="+mn-ea"/>
            <a:cs typeface="+mn-cs"/>
          </a:endParaRPr>
        </a:p>
      </dsp:txBody>
      <dsp:txXfrm>
        <a:off x="339400" y="2309570"/>
        <a:ext cx="6049462" cy="366907"/>
      </dsp:txXfrm>
    </dsp:sp>
    <dsp:sp modelId="{CB682650-EFFD-4B80-90BF-3BD00A0E2931}">
      <dsp:nvSpPr>
        <dsp:cNvPr id="0" name=""/>
        <dsp:cNvSpPr/>
      </dsp:nvSpPr>
      <dsp:spPr>
        <a:xfrm>
          <a:off x="0" y="3306595"/>
          <a:ext cx="6408712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837364-B4E5-4EB8-88E3-35132DF5F627}">
      <dsp:nvSpPr>
        <dsp:cNvPr id="0" name=""/>
        <dsp:cNvSpPr/>
      </dsp:nvSpPr>
      <dsp:spPr>
        <a:xfrm>
          <a:off x="319183" y="2877112"/>
          <a:ext cx="6084187" cy="577083"/>
        </a:xfrm>
        <a:prstGeom prst="roundRect">
          <a:avLst/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kern="1200">
              <a:latin typeface="+mn-lt"/>
              <a:ea typeface="+mn-ea"/>
              <a:cs typeface="+mn-cs"/>
            </a:rPr>
            <a:t>6. ASPETTI CHE INCIDONO SUI RISULTATI DEL PO E MISURE ADOTTATE</a:t>
          </a:r>
          <a:endParaRPr lang="it-IT" sz="1600" kern="1200" dirty="0">
            <a:latin typeface="+mn-lt"/>
            <a:ea typeface="+mn-ea"/>
            <a:cs typeface="+mn-cs"/>
          </a:endParaRPr>
        </a:p>
      </dsp:txBody>
      <dsp:txXfrm>
        <a:off x="347354" y="2905283"/>
        <a:ext cx="6027845" cy="5207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6F056-D102-4F2A-A0FA-51647B903143}">
      <dsp:nvSpPr>
        <dsp:cNvPr id="0" name=""/>
        <dsp:cNvSpPr/>
      </dsp:nvSpPr>
      <dsp:spPr>
        <a:xfrm>
          <a:off x="0" y="383"/>
          <a:ext cx="2540549" cy="122662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>
              <a:latin typeface="Arial" pitchFamily="34" charset="0"/>
              <a:ea typeface="+mn-ea"/>
              <a:cs typeface="Arial" pitchFamily="34" charset="0"/>
            </a:rPr>
            <a:t>Principali attività realizzate nel corso del 2018</a:t>
          </a:r>
        </a:p>
      </dsp:txBody>
      <dsp:txXfrm>
        <a:off x="59879" y="60262"/>
        <a:ext cx="2420791" cy="1106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15/12/2020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15/12/2020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671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36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emf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6.png"/><Relationship Id="rId10" Type="http://schemas.microsoft.com/office/2007/relationships/diagramDrawing" Target="../diagrams/drawing2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87003" y="1235477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di Sorveglianza del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1520" y="4725144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69776" y="2787706"/>
            <a:ext cx="86044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Punto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3 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dell’</a:t>
            </a:r>
            <a:r>
              <a:rPr kumimoji="0" lang="it-IT" b="1" i="0" u="none" strike="noStrike" cap="none" normalizeH="0" baseline="0" dirty="0" err="1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OdG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Relazione di Attuazione Annuale (RAA) 2018: presentazione</a:t>
            </a:r>
            <a:r>
              <a:rPr kumimoji="0" lang="it-IT" b="1" i="0" u="none" strike="noStrike" cap="none" normalizeH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 ed approvazione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 </a:t>
            </a:r>
            <a:endParaRPr kumimoji="0" lang="it-IT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5" name="CasellaDiTesto 12"/>
          <p:cNvSpPr txBox="1"/>
          <p:nvPr/>
        </p:nvSpPr>
        <p:spPr>
          <a:xfrm>
            <a:off x="5814392" y="6207785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>
                <a:solidFill>
                  <a:srgbClr val="0070C0"/>
                </a:solidFill>
              </a:rPr>
              <a:t>I.P.S.S.E.O.A. “Pietro Piazza”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18864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04029" y="1628800"/>
            <a:ext cx="11713479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533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Attuazione Asse 3 – Istruzione e Formazione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1691680" y="4509118"/>
            <a:ext cx="2088232" cy="61240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€ 271.116.158,00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3897191" y="4509118"/>
            <a:ext cx="2475009" cy="70480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€ 100.857.004,98</a:t>
            </a:r>
          </a:p>
        </p:txBody>
      </p:sp>
      <p:sp>
        <p:nvSpPr>
          <p:cNvPr id="17" name="Figura a mano libera 16"/>
          <p:cNvSpPr/>
          <p:nvPr/>
        </p:nvSpPr>
        <p:spPr>
          <a:xfrm>
            <a:off x="6489479" y="4509118"/>
            <a:ext cx="2565174" cy="69130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Spese certificate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€ 41.225.716,80</a:t>
            </a:r>
          </a:p>
        </p:txBody>
      </p:sp>
      <p:sp>
        <p:nvSpPr>
          <p:cNvPr id="20" name="Figura a mano libera 19"/>
          <p:cNvSpPr/>
          <p:nvPr/>
        </p:nvSpPr>
        <p:spPr>
          <a:xfrm>
            <a:off x="1619672" y="620717"/>
            <a:ext cx="7416823" cy="372323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4/2015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la realizzazione dei percorsi formativi di istruzione e formazione professionale – II, III e IV annualità a.s.f. 2015-16 – </a:t>
            </a: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pubblico 7/2016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seconda e quarta annualità 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a.s.f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. 2016/17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5/2016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il finanziamento di borse regionali di dottorato di ricerca in Sicilia 2016/17 - </a:t>
            </a:r>
            <a:r>
              <a:rPr lang="it-IT" sz="1400" dirty="0"/>
              <a:t>Avviso pubblico </a:t>
            </a:r>
            <a:r>
              <a:rPr lang="it-IT" sz="1400" i="1" dirty="0"/>
              <a:t>12/2017</a:t>
            </a:r>
            <a:r>
              <a:rPr lang="it-IT" sz="1400" b="0" i="1" dirty="0"/>
              <a:t> per 2017/18 e </a:t>
            </a:r>
            <a:r>
              <a:rPr lang="it-IT" sz="1400" i="1" dirty="0"/>
              <a:t>Avviso pubblico 24/2018 </a:t>
            </a:r>
            <a:r>
              <a:rPr lang="it-IT" sz="1400" b="0" dirty="0"/>
              <a:t>per 2018/19</a:t>
            </a:r>
            <a:endParaRPr lang="it-IT" sz="1400" b="0" i="1" kern="0" dirty="0">
              <a:solidFill>
                <a:prstClr val="black"/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6/2016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il finanziamento di contratti di formazione specialistica nell'area medico-sanitaria in Sicilia” – </a:t>
            </a: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pubblico 13/2017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2017/2018 – </a:t>
            </a: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pubblico 23/2018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2018/2019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i="1" dirty="0"/>
              <a:t>Borse di studio ERSU - FIS 2017 – </a:t>
            </a:r>
            <a:r>
              <a:rPr lang="it-IT" sz="1400" b="0" dirty="0" err="1"/>
              <a:t>reimputazione</a:t>
            </a:r>
            <a:r>
              <a:rPr lang="it-IT" sz="1400" b="0" dirty="0"/>
              <a:t> contabile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9/2016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la presentazione di candidature per l’attuazione dell’offerta formativa di ITS in Sicilia per 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l’a.s.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2016/17 – </a:t>
            </a: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pubblico 14/2017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per 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l’a.s.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2017/18 – </a:t>
            </a: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pubblico 25/2018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l’a.s.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2018/19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11/2017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rafforzare l’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occupabilità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nel sistema della R&amp;S.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16/2017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azioni di rafforzamento della formazione dei liberi professionisti lavoratori autonomi.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1691680" y="5392587"/>
            <a:ext cx="3384376" cy="628701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Tot. Partecipanti: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19.668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6248478" y="5400935"/>
            <a:ext cx="2808312" cy="8363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Inattivi: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15.856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&lt; 25 anni: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17.102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ISCED 1 e 2: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8.186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5220072" y="5641503"/>
            <a:ext cx="983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8" name="CasellaDiTesto 18"/>
          <p:cNvSpPr txBox="1"/>
          <p:nvPr/>
        </p:nvSpPr>
        <p:spPr>
          <a:xfrm>
            <a:off x="35496" y="1796180"/>
            <a:ext cx="1538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Procedure attivate al 31.12.2018</a:t>
            </a:r>
          </a:p>
        </p:txBody>
      </p:sp>
      <p:sp>
        <p:nvSpPr>
          <p:cNvPr id="29" name="CasellaDiTesto 18"/>
          <p:cNvSpPr txBox="1"/>
          <p:nvPr/>
        </p:nvSpPr>
        <p:spPr>
          <a:xfrm>
            <a:off x="35496" y="4388448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30" name="CasellaDiTesto 18"/>
          <p:cNvSpPr txBox="1"/>
          <p:nvPr/>
        </p:nvSpPr>
        <p:spPr>
          <a:xfrm>
            <a:off x="35496" y="5292497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1404993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04664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1"/>
            <a:ext cx="88569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66CC"/>
                </a:solidFill>
              </a:rPr>
              <a:t>Attuazione Asse 4 – Capacità istituzionale e amministrativa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0" name="Figura a mano libera 9"/>
          <p:cNvSpPr/>
          <p:nvPr/>
        </p:nvSpPr>
        <p:spPr>
          <a:xfrm>
            <a:off x="2339752" y="1266360"/>
            <a:ext cx="6552728" cy="266669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t"/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Convenzione tra la Regione Siciliana e il FORMEZ PA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il miglioramento della capacità istituzionale e amministrativa dei Fondi SIE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15/2017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interventi di tirocini formativi presso il Consiglio di Giustizia Amministrativa per la Regione Siciliana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dirty="0"/>
              <a:t>Convenzione tra la Regione Siciliana e il FORMEZ PA </a:t>
            </a:r>
            <a:r>
              <a:rPr lang="it-IT" sz="1400" b="0" i="1" dirty="0"/>
              <a:t>Nuovi percorsi per la realizzazione di attività previste dall'Asse IV "Capacità istituzionale e amministrativa.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i="1" dirty="0"/>
              <a:t> </a:t>
            </a:r>
            <a:r>
              <a:rPr lang="it-IT" sz="1400" dirty="0"/>
              <a:t>Bando n. 1/2018 </a:t>
            </a:r>
            <a:r>
              <a:rPr lang="it-IT" sz="1400" b="0" i="1" dirty="0"/>
              <a:t>Avvio procedura di gara per l’affidamento del “Servizio per la realizzazione di un’azione di sistema integrata finalizzata a promuovere l’</a:t>
            </a:r>
            <a:r>
              <a:rPr lang="it-IT" sz="1400" b="0" i="1" dirty="0" err="1"/>
              <a:t>occupabilità</a:t>
            </a:r>
            <a:r>
              <a:rPr lang="it-IT" sz="1400" b="0" i="1" dirty="0"/>
              <a:t> dei giovani siciliani attraverso l’implementazione del sistema regionale dell’apprendistato e dei relativi dispositivi”.</a:t>
            </a:r>
            <a:endParaRPr lang="it-IT" sz="1400" b="0" i="1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" name="Figura a mano libera 12"/>
          <p:cNvSpPr/>
          <p:nvPr/>
        </p:nvSpPr>
        <p:spPr>
          <a:xfrm>
            <a:off x="2411760" y="4152392"/>
            <a:ext cx="1800200" cy="91414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€ 32.803.857,00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4355977" y="4152392"/>
            <a:ext cx="2448272" cy="91414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€ 17.521.890,00</a:t>
            </a:r>
          </a:p>
        </p:txBody>
      </p:sp>
      <p:sp>
        <p:nvSpPr>
          <p:cNvPr id="18" name="Figura a mano libera 17"/>
          <p:cNvSpPr/>
          <p:nvPr/>
        </p:nvSpPr>
        <p:spPr>
          <a:xfrm>
            <a:off x="6948267" y="4152392"/>
            <a:ext cx="1971598" cy="91414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Spese certificate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€ 4.527.792,63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2411760" y="5311720"/>
            <a:ext cx="2973144" cy="98062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Tot. partecipanti priorità 11.i):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588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6300192" y="5343745"/>
            <a:ext cx="2664296" cy="94593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Lavoratori, compresi gli autonomi: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588</a:t>
            </a: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1" name="CasellaDiTesto 23"/>
          <p:cNvSpPr txBox="1"/>
          <p:nvPr/>
        </p:nvSpPr>
        <p:spPr>
          <a:xfrm>
            <a:off x="5580112" y="5661248"/>
            <a:ext cx="983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7" name="CasellaDiTesto 18"/>
          <p:cNvSpPr txBox="1"/>
          <p:nvPr/>
        </p:nvSpPr>
        <p:spPr>
          <a:xfrm>
            <a:off x="296791" y="2340169"/>
            <a:ext cx="2042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Procedure attivate al 31.12.2018</a:t>
            </a:r>
          </a:p>
        </p:txBody>
      </p:sp>
      <p:sp>
        <p:nvSpPr>
          <p:cNvPr id="28" name="CasellaDiTesto 18"/>
          <p:cNvSpPr txBox="1"/>
          <p:nvPr/>
        </p:nvSpPr>
        <p:spPr>
          <a:xfrm>
            <a:off x="296791" y="4445087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29" name="CasellaDiTesto 18"/>
          <p:cNvSpPr txBox="1"/>
          <p:nvPr/>
        </p:nvSpPr>
        <p:spPr>
          <a:xfrm>
            <a:off x="296791" y="5436513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330395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Attuazione Asse 5 – Assistenza tecnica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0" name="Figura a mano libera 9"/>
          <p:cNvSpPr/>
          <p:nvPr/>
        </p:nvSpPr>
        <p:spPr>
          <a:xfrm>
            <a:off x="2438497" y="1209862"/>
            <a:ext cx="6525991" cy="2363153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t"/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Avvio di n. 3 operazioni specifiche di sistema,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inclusa quella connessa al contratto di servizio volto alla gestione della piattaforma informativa dei Fondi Europei.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Organizzazione di diversi eventi di comunicazione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finalizzati alla diffusione e alla conoscenza degli interventi attuati dal PO FSE Sicilia 2014/2020.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Attuazione di n. 1 analisi valutativa,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 che ha riguardato la valutazione ex ante dello strumento d’ingegneria finanziaria.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2438496" y="4063658"/>
            <a:ext cx="2258985" cy="1059982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€ 32.803.857,00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4769490" y="4063658"/>
            <a:ext cx="2394798" cy="1059982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€ 20.027.920,25</a:t>
            </a:r>
          </a:p>
        </p:txBody>
      </p:sp>
      <p:sp>
        <p:nvSpPr>
          <p:cNvPr id="18" name="Figura a mano libera 17"/>
          <p:cNvSpPr/>
          <p:nvPr/>
        </p:nvSpPr>
        <p:spPr>
          <a:xfrm>
            <a:off x="7236296" y="4063658"/>
            <a:ext cx="1728192" cy="1059982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Spese certificate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€ 10.391.457,56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2438497" y="5351144"/>
            <a:ext cx="6525991" cy="59813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AdG, AdC, Strutture regionali impegnate nell’attuazione del PO FSE.</a:t>
            </a:r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3" name="CasellaDiTesto 18"/>
          <p:cNvSpPr txBox="1"/>
          <p:nvPr/>
        </p:nvSpPr>
        <p:spPr>
          <a:xfrm>
            <a:off x="224783" y="1836113"/>
            <a:ext cx="2475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Procedure attivate al 31.12.2018</a:t>
            </a:r>
          </a:p>
        </p:txBody>
      </p:sp>
      <p:sp>
        <p:nvSpPr>
          <p:cNvPr id="28" name="CasellaDiTesto 18"/>
          <p:cNvSpPr txBox="1"/>
          <p:nvPr/>
        </p:nvSpPr>
        <p:spPr>
          <a:xfrm>
            <a:off x="224783" y="4301071"/>
            <a:ext cx="2330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29" name="CasellaDiTesto 18"/>
          <p:cNvSpPr txBox="1"/>
          <p:nvPr/>
        </p:nvSpPr>
        <p:spPr>
          <a:xfrm>
            <a:off x="179512" y="5538718"/>
            <a:ext cx="2258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938398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1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L’attività di Valutazione del PO e l’attuazione di strumenti finanziari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49"/>
            <a:ext cx="2070270" cy="56565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64299" y="930870"/>
            <a:ext cx="8640960" cy="338554"/>
          </a:xfrm>
          <a:prstGeom prst="rect">
            <a:avLst/>
          </a:prstGeom>
          <a:solidFill>
            <a:srgbClr val="D16349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600" kern="0" dirty="0">
                <a:solidFill>
                  <a:prstClr val="white"/>
                </a:solidFill>
                <a:cs typeface="Arial" pitchFamily="34" charset="0"/>
              </a:rPr>
              <a:t>Sintesi delle valutazioni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58381" y="4818638"/>
            <a:ext cx="8640960" cy="338554"/>
          </a:xfrm>
          <a:prstGeom prst="rect">
            <a:avLst/>
          </a:prstGeom>
          <a:solidFill>
            <a:srgbClr val="3494BA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white"/>
                </a:solidFill>
                <a:cs typeface="Arial" pitchFamily="34" charset="0"/>
              </a:rPr>
              <a:t>Strumenti finanziari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58381" y="5245387"/>
            <a:ext cx="8640960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Nel corso dell’anno 2018, si sono intensificati i rapporti con il FEI e, nel corso di varie videoconferenze, è stato promosso lo Strumento Finanziario di garanzia “EaSI”, che favorisce l’accesso ai finanziamenti per gli imprenditori, in particolare quelli che hanno difficoltà ad accedere al mercato del credito tradizionale e per le imprese sociali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87016" y="1428042"/>
            <a:ext cx="8605464" cy="3728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Nel corso del 2018, l’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AdG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, per superare il ritardo attuativo dal Piano di Valutazione, si è adoperata per la piena attivazione su tale attività del Nucleo di valutazione e verifica investimenti pubblici della Regione Sicilia (NVVIP).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Il Nucleo ha avviato, ad aprile 2019, l’analisi valutativa di efficacia ed efficienza delle modalità organizzative e delle procedure operative adottate, nonché dei risultati del Programma conseguiti a fine 2018 rispetto a ciascuna priorità ed obiettivo specifico degli interventi attuati.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Si ricorrerà, invece, ad un soggetto esperto in analisi valutative con caratteristiche di indipendenza rispetto all’amministrazione regionale, per l’attuazione degli approfondimenti di valutazione tematica previsti dal Piano.</a:t>
            </a:r>
          </a:p>
          <a:p>
            <a:pPr marL="0" lvl="1" algn="just" defTabSz="622300">
              <a:spcAft>
                <a:spcPct val="15000"/>
              </a:spcAft>
            </a:pPr>
            <a:r>
              <a:rPr lang="it-IT" sz="1400" b="0" dirty="0">
                <a:cs typeface="Arial" pitchFamily="34" charset="0"/>
              </a:rPr>
              <a:t>Dall’inizio della Programmazione, sono state effettuate delle analisi valutative di </a:t>
            </a:r>
            <a:r>
              <a:rPr lang="it-IT" sz="1400" b="0">
                <a:cs typeface="Arial" pitchFamily="34" charset="0"/>
              </a:rPr>
              <a:t>seguito indicate:</a:t>
            </a:r>
            <a:endParaRPr lang="it-IT" sz="1400" b="0" dirty="0">
              <a:cs typeface="Arial" pitchFamily="34" charset="0"/>
            </a:endParaRPr>
          </a:p>
          <a:p>
            <a:pPr marL="285750" lvl="1" indent="-285750" algn="just" defTabSz="622300">
              <a:spcAft>
                <a:spcPct val="15000"/>
              </a:spcAft>
              <a:buFont typeface="Wingdings" panose="05000000000000000000" pitchFamily="2" charset="2"/>
              <a:buChar char="ü"/>
            </a:pPr>
            <a:r>
              <a:rPr lang="it-IT" sz="1400" b="0" dirty="0">
                <a:cs typeface="Arial" pitchFamily="34" charset="0"/>
              </a:rPr>
              <a:t>autovalutazione per comprendere se e quanto i cambiamenti di contesto economico/sociale e normativi – procedurale abbiano inciso sulla attuazione del programma stesso;</a:t>
            </a:r>
          </a:p>
          <a:p>
            <a:pPr marL="285750" lvl="1" indent="-285750" algn="just" defTabSz="622300">
              <a:spcAft>
                <a:spcPct val="15000"/>
              </a:spcAft>
              <a:buFont typeface="Wingdings" panose="05000000000000000000" pitchFamily="2" charset="2"/>
              <a:buChar char="ü"/>
            </a:pPr>
            <a:r>
              <a:rPr lang="it-IT" sz="1400" b="0" dirty="0">
                <a:cs typeface="Arial" pitchFamily="34" charset="0"/>
              </a:rPr>
              <a:t>valutazione ex-ante con riguardo allo strumento di ingegneria finanziaria per il microcredito, al fine di sostenere l’inserimento lavorativo delle persone in condizioni di povertà (fondo di € 10.000.000,00).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976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18864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Principali criticità e misure adottate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107504" y="980728"/>
            <a:ext cx="8928992" cy="4320480"/>
          </a:xfrm>
          <a:custGeom>
            <a:avLst/>
            <a:gdLst>
              <a:gd name="connsiteX0" fmla="*/ 0 w 6096000"/>
              <a:gd name="connsiteY0" fmla="*/ 77986 h 779859"/>
              <a:gd name="connsiteX1" fmla="*/ 77986 w 6096000"/>
              <a:gd name="connsiteY1" fmla="*/ 0 h 779859"/>
              <a:gd name="connsiteX2" fmla="*/ 6018014 w 6096000"/>
              <a:gd name="connsiteY2" fmla="*/ 0 h 779859"/>
              <a:gd name="connsiteX3" fmla="*/ 6096000 w 6096000"/>
              <a:gd name="connsiteY3" fmla="*/ 77986 h 779859"/>
              <a:gd name="connsiteX4" fmla="*/ 6096000 w 6096000"/>
              <a:gd name="connsiteY4" fmla="*/ 701873 h 779859"/>
              <a:gd name="connsiteX5" fmla="*/ 6018014 w 6096000"/>
              <a:gd name="connsiteY5" fmla="*/ 779859 h 779859"/>
              <a:gd name="connsiteX6" fmla="*/ 77986 w 6096000"/>
              <a:gd name="connsiteY6" fmla="*/ 779859 h 779859"/>
              <a:gd name="connsiteX7" fmla="*/ 0 w 6096000"/>
              <a:gd name="connsiteY7" fmla="*/ 701873 h 779859"/>
              <a:gd name="connsiteX8" fmla="*/ 0 w 6096000"/>
              <a:gd name="connsiteY8" fmla="*/ 77986 h 77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779859">
                <a:moveTo>
                  <a:pt x="0" y="77986"/>
                </a:moveTo>
                <a:cubicBezTo>
                  <a:pt x="0" y="34916"/>
                  <a:pt x="34916" y="0"/>
                  <a:pt x="77986" y="0"/>
                </a:cubicBezTo>
                <a:lnTo>
                  <a:pt x="6018014" y="0"/>
                </a:lnTo>
                <a:cubicBezTo>
                  <a:pt x="6061084" y="0"/>
                  <a:pt x="6096000" y="34916"/>
                  <a:pt x="6096000" y="77986"/>
                </a:cubicBezTo>
                <a:lnTo>
                  <a:pt x="6096000" y="701873"/>
                </a:lnTo>
                <a:cubicBezTo>
                  <a:pt x="6096000" y="744943"/>
                  <a:pt x="6061084" y="779859"/>
                  <a:pt x="6018014" y="779859"/>
                </a:cubicBezTo>
                <a:lnTo>
                  <a:pt x="77986" y="779859"/>
                </a:lnTo>
                <a:cubicBezTo>
                  <a:pt x="34916" y="779859"/>
                  <a:pt x="0" y="744943"/>
                  <a:pt x="0" y="701873"/>
                </a:cubicBezTo>
                <a:lnTo>
                  <a:pt x="0" y="77986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solidFill>
              <a:srgbClr val="D16349"/>
            </a:solidFill>
            <a:prstDash val="solid"/>
          </a:ln>
          <a:effectLst/>
        </p:spPr>
        <p:txBody>
          <a:bodyPr lIns="144000" tIns="199136" rIns="6048000" bIns="199136" spcCol="1270" anchor="ctr"/>
          <a:lstStyle/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Tempistica per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l’espletamento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delle procedure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la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selezione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delle operazioni e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ritardi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nelle procedure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di gestione delle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operazioni </a:t>
            </a:r>
          </a:p>
          <a:p>
            <a:pPr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selezionate</a:t>
            </a:r>
          </a:p>
        </p:txBody>
      </p:sp>
      <p:sp>
        <p:nvSpPr>
          <p:cNvPr id="10" name="Figura a mano libera 9"/>
          <p:cNvSpPr/>
          <p:nvPr/>
        </p:nvSpPr>
        <p:spPr>
          <a:xfrm flipH="1">
            <a:off x="1907704" y="1484784"/>
            <a:ext cx="2376264" cy="331236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285750" indent="-285750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Numerosità dei   beneficiari e variegata tipologia degli interventi. </a:t>
            </a:r>
          </a:p>
          <a:p>
            <a:pPr marL="285750" indent="-285750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Oggettiva carenza di funzionari dedicati non esclusivamente alla gestione del PO FSE 1420</a:t>
            </a:r>
          </a:p>
          <a:p>
            <a:pPr marL="285750" indent="-285750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Blocco Avviso n. 8/2016 a causa di un articolato contenzioso</a:t>
            </a:r>
          </a:p>
        </p:txBody>
      </p:sp>
      <p:sp>
        <p:nvSpPr>
          <p:cNvPr id="12" name="Figura a mano libera 11"/>
          <p:cNvSpPr/>
          <p:nvPr/>
        </p:nvSpPr>
        <p:spPr>
          <a:xfrm>
            <a:off x="4464495" y="1484783"/>
            <a:ext cx="4463479" cy="331236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it-IT" sz="1400" kern="0" dirty="0">
              <a:solidFill>
                <a:prstClr val="black"/>
              </a:solidFill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endParaRPr lang="it-IT" sz="1400" kern="0" dirty="0">
              <a:solidFill>
                <a:prstClr val="black"/>
              </a:solidFill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Evoluzione del S.I. Sicilia FSE 1420 e allineamento ai dati presenti su BDU.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Approvazione versione 2.0 del Vademecum per l’attuazione del PO FSE Sicilia 2014-2020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Approvazione Nuova Versione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Si.Ge.Co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Revisione e/o implementazione delle Piste di Controllo per le nuove tipologie di procedure 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Pubblicazione Avviso n. 26/2018 finalizzato a rafforzare l’occupabilità di giovani laureati nella Pubblica Amministrazione Regionale 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2051720" y="845197"/>
            <a:ext cx="1489037" cy="288032"/>
            <a:chOff x="-2036559" y="370"/>
            <a:chExt cx="8422709" cy="513728"/>
          </a:xfrm>
        </p:grpSpPr>
        <p:sp>
          <p:nvSpPr>
            <p:cNvPr id="18" name="Rettangolo arrotondato 17"/>
            <p:cNvSpPr/>
            <p:nvPr/>
          </p:nvSpPr>
          <p:spPr>
            <a:xfrm>
              <a:off x="-2036559" y="370"/>
              <a:ext cx="8146243" cy="513728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9" name="Rettangolo 18"/>
            <p:cNvSpPr/>
            <p:nvPr/>
          </p:nvSpPr>
          <p:spPr>
            <a:xfrm>
              <a:off x="-1629247" y="370"/>
              <a:ext cx="8015397" cy="4891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>
                  <a:solidFill>
                    <a:prstClr val="white"/>
                  </a:solidFill>
                  <a:cs typeface="Arial" pitchFamily="34" charset="0"/>
                </a:rPr>
                <a:t>CRITICITA’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5868144" y="5013176"/>
            <a:ext cx="2380910" cy="576064"/>
            <a:chOff x="-2484699" y="-615016"/>
            <a:chExt cx="11812043" cy="746047"/>
          </a:xfrm>
        </p:grpSpPr>
        <p:sp>
          <p:nvSpPr>
            <p:cNvPr id="21" name="Rettangolo arrotondato 20"/>
            <p:cNvSpPr/>
            <p:nvPr/>
          </p:nvSpPr>
          <p:spPr>
            <a:xfrm>
              <a:off x="-1615765" y="-428504"/>
              <a:ext cx="10943109" cy="373024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2" name="Rettangolo 21"/>
            <p:cNvSpPr/>
            <p:nvPr/>
          </p:nvSpPr>
          <p:spPr>
            <a:xfrm>
              <a:off x="-2484699" y="-615016"/>
              <a:ext cx="10997416" cy="7460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>
                  <a:solidFill>
                    <a:prstClr val="white"/>
                  </a:solidFill>
                  <a:cs typeface="Arial" pitchFamily="34" charset="0"/>
                </a:rPr>
                <a:t>   MISURE ADOTTATE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96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Attuazione prevista negli anni successivi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1900808" cy="519350"/>
          </a:xfrm>
          <a:prstGeom prst="rect">
            <a:avLst/>
          </a:prstGeom>
        </p:spPr>
      </p:pic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179982" y="714182"/>
            <a:ext cx="75603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21449C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DecimaW03 Rg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it-IT" altLang="it-IT" sz="1600" dirty="0">
                <a:cs typeface="Arial" panose="020B0604020202020204" pitchFamily="34" charset="0"/>
              </a:rPr>
              <a:t>Nel corso del 2019, saranno attivati i dispositivi di seguito indicati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61940" y="1117768"/>
            <a:ext cx="8892480" cy="504753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l'attivazione di percorsi per rafforzare l'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occupabilità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di giovani laureati nella PA regionale (€ 2.674.000,00)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la costituzione di un catalogo regionale di soggetti accreditati che i CPI possono attivare per realizzare interventi per l’inserimento e il miglioramento lavorativo dei fruitori ex REI, oggi Reddito di cittadinanza, e delle donne in condizioni di disagio economico e sociale (€ 20.000.000,00)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la realizzazione di percorsi formativi per sviluppare competenze manageriali e/o tecnico-professionali di chi già opera e di chi è interessato a operare all'interno di organizzazioni del Terzo Settore impegnate nell'inclusione sociale di persone in condizione di svantaggio (€ 5.000.000,00)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percorsi di formazione per soggetti con disabilità 2019/2020 (€ 10.500.00,00)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la realizzazione di percorsi per la formazione di assistenti familiari 2019/2020 (€ 4.000.000,00)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Buoni servizio per favorire l'accesso delle famiglie a servizi integrati per l'assistenza domiciliare anziani e per quelli per la prima infanzia (€ 10.310.000,00)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Fondo per il 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microcredito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(€ 10.000.000)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Sovvenzione globale Erasmus Plus Indire (€ 6.000.000,00)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tirocini/</a:t>
            </a:r>
            <a:r>
              <a:rPr lang="it-IT" sz="1400" b="0" i="1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work </a:t>
            </a:r>
            <a:r>
              <a:rPr lang="it-IT" sz="1400" b="0" i="1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experience</a:t>
            </a:r>
            <a:r>
              <a:rPr lang="it-IT" sz="1400" b="0" i="1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per favorire l’inserimento lavorativo di persone disabili (€ 10.000.000,00)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formazione per la creazione di nuova occupazione (risorse da quantificare)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Convenzione 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Formez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per Uffici Giudiziari (€ 3.000.000,00)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Bando “Servizi per la realizzazione di un’azione di sistema integrata per la promozione dell’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occupabilità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dei giovani siciliani attraverso l’implementazione del sistema regionale dell’apprendistato e dei relativi dispositivi” 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Progetto Giovani 4.0 (€ 6.700.000,00)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la formazione continua per il rafforzamento e lo sviluppo dei lavoratori occupati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93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Integrazioni RAA richieste dalla CE</a:t>
            </a:r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49"/>
            <a:ext cx="2070270" cy="56565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64299" y="930870"/>
            <a:ext cx="8635042" cy="338554"/>
          </a:xfrm>
          <a:prstGeom prst="rect">
            <a:avLst/>
          </a:prstGeom>
          <a:solidFill>
            <a:srgbClr val="D16349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600" kern="0" dirty="0" smtClean="0">
                <a:solidFill>
                  <a:prstClr val="white"/>
                </a:solidFill>
                <a:cs typeface="Arial" pitchFamily="34" charset="0"/>
              </a:rPr>
              <a:t>Indicatori di risultato</a:t>
            </a:r>
            <a:endParaRPr lang="it-IT" sz="1600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58381" y="2442374"/>
            <a:ext cx="8640960" cy="338554"/>
          </a:xfrm>
          <a:prstGeom prst="rect">
            <a:avLst/>
          </a:prstGeom>
          <a:solidFill>
            <a:srgbClr val="3494BA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kern="0" dirty="0" smtClean="0">
                <a:solidFill>
                  <a:prstClr val="white"/>
                </a:solidFill>
                <a:cs typeface="Arial" pitchFamily="34" charset="0"/>
              </a:rPr>
              <a:t>Indicatori di output</a:t>
            </a:r>
            <a:endParaRPr lang="it-IT" sz="1600" kern="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58381" y="2780928"/>
            <a:ext cx="8640960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Con riferimento agli indicatori target intermedi al 31 dicembre 2018 del Performance Framework,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l’unico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indicatore che non è stato raggiunto è quello relativo all’Asse 3 – Istruzione e Formazione, CO05 “Lavoratori, compresi i lavoratori autonomi”. </a:t>
            </a:r>
          </a:p>
          <a:p>
            <a:pPr algn="just">
              <a:spcAft>
                <a:spcPts val="6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L’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AdG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ha posto in essere tutto ciò che era nella propria facoltà programmando interventi, come ad esempio l’Avviso n. 16/2017, volti ad intercettare la domanda di formazione strutturata per i lavoratori, soprattutto dipendenti ma tale domanda si è rivelata sostanzialmente asfittica e i relativi interventi sono già quasi interamente assorbiti da fonti di finanziamento di iniziativa privata o pubblica già ampiamente diffuse e di più immediato e facile accesso da parte delle imprese. </a:t>
            </a:r>
          </a:p>
          <a:p>
            <a:pPr algn="just">
              <a:spcAft>
                <a:spcPts val="6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Infatti, per quanto riguarda le grandi imprese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le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attività formative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sono gestite con personale interno. Le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PMI attive nel territorio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regionale, invece,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accedono tradizionalmente ai fondi interprofessionali, istituiti con l’obiettivo di potenziare la capacità del sistema italiano di formazione continua del personale, il cui utilizzo si è consolidato nel corso degli ultimi anni al punto da assorbire quasi interamente la domanda di formazione del proprio personale espressa dalle imprese siciliane.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Nell’annualità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2016-2017 si registrano 74.049 imprese aventi unità locali nella Regione Sicilia aderenti ai fondi interprofessionali per un totale di 451.280 dipendenti coinvolti (Fonte ANPAL - XVIII Rapporto Formazione Continua).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58381" y="1268760"/>
            <a:ext cx="873409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it-IT" sz="1400" b="0" dirty="0" smtClean="0"/>
              <a:t>Gli </a:t>
            </a:r>
            <a:r>
              <a:rPr lang="it-IT" sz="1400" b="0" dirty="0"/>
              <a:t>indicatori di </a:t>
            </a:r>
            <a:r>
              <a:rPr lang="it-IT" sz="1400" b="0" dirty="0" smtClean="0"/>
              <a:t>risultato valorizzati nella RAA 2018 sono </a:t>
            </a:r>
            <a:r>
              <a:rPr lang="it-IT" sz="1400" b="0" dirty="0"/>
              <a:t>quelli relativi agli interventi finanziati a valere sulle priorità di investimento 8.ii e 10.i </a:t>
            </a:r>
            <a:r>
              <a:rPr lang="it-IT" sz="1400" b="0" dirty="0" smtClean="0"/>
              <a:t>poiché </a:t>
            </a:r>
            <a:r>
              <a:rPr lang="it-IT" sz="1400" b="0" dirty="0"/>
              <a:t>sono gli unici giunti a conclusione. Gli altri progetti, per tipologia di attività e durata pluriennale, essendo ancora in corso, non hanno ancora prodotto risultati quantificabili mediante la valorizzazione dell’indicatore ad hoc che, in linea generale, si dispiegheranno dopo 6 mesi dalla conclusione</a:t>
            </a:r>
            <a:r>
              <a:rPr lang="it-IT" sz="1400" b="0" dirty="0" smtClean="0"/>
              <a:t>.</a:t>
            </a:r>
            <a:endParaRPr lang="it-IT" sz="10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683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di Sorveglianza del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95536" y="4523055"/>
            <a:ext cx="5331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15" name="CasellaDiTesto 12"/>
          <p:cNvSpPr txBox="1"/>
          <p:nvPr/>
        </p:nvSpPr>
        <p:spPr>
          <a:xfrm>
            <a:off x="5733729" y="619201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>
                <a:solidFill>
                  <a:srgbClr val="0070C0"/>
                </a:solidFill>
              </a:rPr>
              <a:t>I.P.S.S.E.O.A. “Pietro Piazza”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372200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28245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La Relazione Annuale di Attuazione – RAA 2018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319782"/>
            <a:ext cx="2044824" cy="55869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39552" y="953433"/>
            <a:ext cx="82085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it-IT" sz="1600" b="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La Relazione Annuale di Attuazione (RAA) 2018 contiene le informazioni chiave sull’attuazione del PO FSE 2014/2020 della Regione Siciliana relativamente all’annualità 2018. La Relazione è predisposta ai sensi dell’art. 50 del Reg. (UE) n. 1303/2013 e sulla base dell’Allegato V del Reg. (UE) di esecuzione n. 2015/207, modificato dal Reg. n. 2018/277 e dal Reg. di esecuzione n. 2019/256.</a:t>
            </a:r>
          </a:p>
        </p:txBody>
      </p:sp>
      <p:graphicFrame>
        <p:nvGraphicFramePr>
          <p:cNvPr id="10" name="Segnaposto contenut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281512"/>
              </p:ext>
            </p:extLst>
          </p:nvPr>
        </p:nvGraphicFramePr>
        <p:xfrm>
          <a:off x="1979712" y="2587771"/>
          <a:ext cx="6408712" cy="3721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Segnaposto contenuto 4"/>
          <p:cNvSpPr txBox="1">
            <a:spLocks/>
          </p:cNvSpPr>
          <p:nvPr/>
        </p:nvSpPr>
        <p:spPr bwMode="auto">
          <a:xfrm>
            <a:off x="2699792" y="2314871"/>
            <a:ext cx="6157136" cy="46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  <a:defRPr/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Principali elementi della RAA </a:t>
            </a:r>
            <a:r>
              <a:rPr lang="it-IT" sz="16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Annualità 2018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228184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260648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Principali ambiti di attività indicati nella RAA 2018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3292208125"/>
              </p:ext>
            </p:extLst>
          </p:nvPr>
        </p:nvGraphicFramePr>
        <p:xfrm>
          <a:off x="15227" y="2780928"/>
          <a:ext cx="2540549" cy="1227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Block Arc 3"/>
          <p:cNvSpPr/>
          <p:nvPr/>
        </p:nvSpPr>
        <p:spPr>
          <a:xfrm>
            <a:off x="-975472" y="1196752"/>
            <a:ext cx="4107312" cy="4032448"/>
          </a:xfrm>
          <a:prstGeom prst="blockArc">
            <a:avLst>
              <a:gd name="adj1" fmla="val 18900000"/>
              <a:gd name="adj2" fmla="val 2700000"/>
              <a:gd name="adj3" fmla="val 526"/>
            </a:avLst>
          </a:prstGeom>
        </p:spPr>
        <p:style>
          <a:lnRef idx="2">
            <a:schemeClr val="accent1">
              <a:tint val="9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 4"/>
          <p:cNvSpPr/>
          <p:nvPr/>
        </p:nvSpPr>
        <p:spPr>
          <a:xfrm>
            <a:off x="2840062" y="1759421"/>
            <a:ext cx="6045889" cy="468904"/>
          </a:xfrm>
          <a:custGeom>
            <a:avLst/>
            <a:gdLst>
              <a:gd name="connsiteX0" fmla="*/ 0 w 6045889"/>
              <a:gd name="connsiteY0" fmla="*/ 0 h 468904"/>
              <a:gd name="connsiteX1" fmla="*/ 6045889 w 6045889"/>
              <a:gd name="connsiteY1" fmla="*/ 0 h 468904"/>
              <a:gd name="connsiteX2" fmla="*/ 6045889 w 6045889"/>
              <a:gd name="connsiteY2" fmla="*/ 468904 h 468904"/>
              <a:gd name="connsiteX3" fmla="*/ 0 w 6045889"/>
              <a:gd name="connsiteY3" fmla="*/ 468904 h 468904"/>
              <a:gd name="connsiteX4" fmla="*/ 0 w 6045889"/>
              <a:gd name="connsiteY4" fmla="*/ 0 h 4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5889" h="468904">
                <a:moveTo>
                  <a:pt x="0" y="0"/>
                </a:moveTo>
                <a:lnTo>
                  <a:pt x="6045889" y="0"/>
                </a:lnTo>
                <a:lnTo>
                  <a:pt x="6045889" y="468904"/>
                </a:lnTo>
                <a:lnTo>
                  <a:pt x="0" y="468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2193" tIns="40640" rIns="40640" bIns="4064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b="1" kern="1200" dirty="0">
                <a:latin typeface="Arial" pitchFamily="34" charset="0"/>
                <a:ea typeface="+mn-ea"/>
                <a:cs typeface="Arial" pitchFamily="34" charset="0"/>
              </a:rPr>
              <a:t>Conseguimento del target di spesa n+3</a:t>
            </a:r>
          </a:p>
        </p:txBody>
      </p:sp>
      <p:sp>
        <p:nvSpPr>
          <p:cNvPr id="6" name="Oval 5"/>
          <p:cNvSpPr/>
          <p:nvPr/>
        </p:nvSpPr>
        <p:spPr>
          <a:xfrm>
            <a:off x="2546997" y="1700808"/>
            <a:ext cx="586130" cy="586130"/>
          </a:xfrm>
          <a:prstGeom prst="ellipse">
            <a:avLst/>
          </a:prstGeom>
        </p:spPr>
        <p:style>
          <a:lnRef idx="2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Freeform 18"/>
          <p:cNvSpPr/>
          <p:nvPr/>
        </p:nvSpPr>
        <p:spPr>
          <a:xfrm>
            <a:off x="3094280" y="2479198"/>
            <a:ext cx="5798200" cy="468904"/>
          </a:xfrm>
          <a:custGeom>
            <a:avLst/>
            <a:gdLst>
              <a:gd name="connsiteX0" fmla="*/ 0 w 5798200"/>
              <a:gd name="connsiteY0" fmla="*/ 0 h 468904"/>
              <a:gd name="connsiteX1" fmla="*/ 5798200 w 5798200"/>
              <a:gd name="connsiteY1" fmla="*/ 0 h 468904"/>
              <a:gd name="connsiteX2" fmla="*/ 5798200 w 5798200"/>
              <a:gd name="connsiteY2" fmla="*/ 468904 h 468904"/>
              <a:gd name="connsiteX3" fmla="*/ 0 w 5798200"/>
              <a:gd name="connsiteY3" fmla="*/ 468904 h 468904"/>
              <a:gd name="connsiteX4" fmla="*/ 0 w 5798200"/>
              <a:gd name="connsiteY4" fmla="*/ 0 h 4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8200" h="468904">
                <a:moveTo>
                  <a:pt x="0" y="0"/>
                </a:moveTo>
                <a:lnTo>
                  <a:pt x="5798200" y="0"/>
                </a:lnTo>
                <a:lnTo>
                  <a:pt x="5798200" y="468904"/>
                </a:lnTo>
                <a:lnTo>
                  <a:pt x="0" y="468904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-134445"/>
              <a:satOff val="-387"/>
              <a:lumOff val="20807"/>
              <a:alphaOff val="0"/>
            </a:schemeClr>
          </a:fillRef>
          <a:effectRef idx="0">
            <a:schemeClr val="accent1">
              <a:shade val="50000"/>
              <a:hueOff val="-134445"/>
              <a:satOff val="-387"/>
              <a:lumOff val="20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2193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b="1" kern="1200" dirty="0">
                <a:latin typeface="Arial" pitchFamily="34" charset="0"/>
                <a:ea typeface="+mn-ea"/>
                <a:cs typeface="Arial" pitchFamily="34" charset="0"/>
              </a:rPr>
              <a:t>Conseguimento dei target finanziari e fisici del Performance </a:t>
            </a:r>
            <a:r>
              <a:rPr lang="it-IT" sz="1600" b="1" kern="1200" dirty="0" err="1">
                <a:latin typeface="Arial" pitchFamily="34" charset="0"/>
                <a:ea typeface="+mn-ea"/>
                <a:cs typeface="Arial" pitchFamily="34" charset="0"/>
              </a:rPr>
              <a:t>framework</a:t>
            </a:r>
            <a:endParaRPr lang="it-IT" sz="1600" b="1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815830" y="2404286"/>
            <a:ext cx="586130" cy="58613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  <a:hueOff val="-134445"/>
              <a:satOff val="-387"/>
              <a:lumOff val="2080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Freeform 20"/>
          <p:cNvSpPr/>
          <p:nvPr/>
        </p:nvSpPr>
        <p:spPr>
          <a:xfrm>
            <a:off x="3094222" y="3199276"/>
            <a:ext cx="5777056" cy="468904"/>
          </a:xfrm>
          <a:custGeom>
            <a:avLst/>
            <a:gdLst>
              <a:gd name="connsiteX0" fmla="*/ 0 w 5777056"/>
              <a:gd name="connsiteY0" fmla="*/ 0 h 468904"/>
              <a:gd name="connsiteX1" fmla="*/ 5777056 w 5777056"/>
              <a:gd name="connsiteY1" fmla="*/ 0 h 468904"/>
              <a:gd name="connsiteX2" fmla="*/ 5777056 w 5777056"/>
              <a:gd name="connsiteY2" fmla="*/ 468904 h 468904"/>
              <a:gd name="connsiteX3" fmla="*/ 0 w 5777056"/>
              <a:gd name="connsiteY3" fmla="*/ 468904 h 468904"/>
              <a:gd name="connsiteX4" fmla="*/ 0 w 5777056"/>
              <a:gd name="connsiteY4" fmla="*/ 0 h 4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77056" h="468904">
                <a:moveTo>
                  <a:pt x="0" y="0"/>
                </a:moveTo>
                <a:lnTo>
                  <a:pt x="5777056" y="0"/>
                </a:lnTo>
                <a:lnTo>
                  <a:pt x="5777056" y="468904"/>
                </a:lnTo>
                <a:lnTo>
                  <a:pt x="0" y="468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-268891"/>
              <a:satOff val="-773"/>
              <a:lumOff val="41614"/>
              <a:alphaOff val="0"/>
            </a:schemeClr>
          </a:fillRef>
          <a:effectRef idx="0">
            <a:schemeClr val="accent1">
              <a:shade val="50000"/>
              <a:hueOff val="-268891"/>
              <a:satOff val="-773"/>
              <a:lumOff val="416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2193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b="1" kern="1200" dirty="0">
                <a:latin typeface="Arial" pitchFamily="34" charset="0"/>
                <a:ea typeface="+mn-ea"/>
                <a:cs typeface="Arial" pitchFamily="34" charset="0"/>
              </a:rPr>
              <a:t>Riprogrammazione del Programma Operativo</a:t>
            </a:r>
          </a:p>
        </p:txBody>
      </p:sp>
      <p:sp>
        <p:nvSpPr>
          <p:cNvPr id="22" name="Oval 21"/>
          <p:cNvSpPr/>
          <p:nvPr/>
        </p:nvSpPr>
        <p:spPr>
          <a:xfrm>
            <a:off x="2815830" y="3107765"/>
            <a:ext cx="586130" cy="58613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  <a:hueOff val="-268891"/>
              <a:satOff val="-773"/>
              <a:lumOff val="41614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Freeform 22"/>
          <p:cNvSpPr/>
          <p:nvPr/>
        </p:nvSpPr>
        <p:spPr>
          <a:xfrm>
            <a:off x="2840062" y="3869856"/>
            <a:ext cx="6045889" cy="468904"/>
          </a:xfrm>
          <a:custGeom>
            <a:avLst/>
            <a:gdLst>
              <a:gd name="connsiteX0" fmla="*/ 0 w 6045889"/>
              <a:gd name="connsiteY0" fmla="*/ 0 h 468904"/>
              <a:gd name="connsiteX1" fmla="*/ 6045889 w 6045889"/>
              <a:gd name="connsiteY1" fmla="*/ 0 h 468904"/>
              <a:gd name="connsiteX2" fmla="*/ 6045889 w 6045889"/>
              <a:gd name="connsiteY2" fmla="*/ 468904 h 468904"/>
              <a:gd name="connsiteX3" fmla="*/ 0 w 6045889"/>
              <a:gd name="connsiteY3" fmla="*/ 468904 h 468904"/>
              <a:gd name="connsiteX4" fmla="*/ 0 w 6045889"/>
              <a:gd name="connsiteY4" fmla="*/ 0 h 4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5889" h="468904">
                <a:moveTo>
                  <a:pt x="0" y="0"/>
                </a:moveTo>
                <a:lnTo>
                  <a:pt x="6045889" y="0"/>
                </a:lnTo>
                <a:lnTo>
                  <a:pt x="6045889" y="468904"/>
                </a:lnTo>
                <a:lnTo>
                  <a:pt x="0" y="468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-134445"/>
              <a:satOff val="-387"/>
              <a:lumOff val="20807"/>
              <a:alphaOff val="0"/>
            </a:schemeClr>
          </a:fillRef>
          <a:effectRef idx="0">
            <a:schemeClr val="accent1">
              <a:shade val="50000"/>
              <a:hueOff val="-134445"/>
              <a:satOff val="-387"/>
              <a:lumOff val="20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2193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dirty="0">
                <a:latin typeface="Arial" pitchFamily="34" charset="0"/>
                <a:cs typeface="Arial" pitchFamily="34" charset="0"/>
              </a:rPr>
              <a:t>Aggiornamento del Sistema di Gestione e Controllo</a:t>
            </a:r>
            <a:endParaRPr lang="it-IT" sz="1600" b="1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2546997" y="3811243"/>
            <a:ext cx="586130" cy="58613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-134445"/>
              <a:satOff val="-387"/>
              <a:lumOff val="2080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2451212" y="4559696"/>
            <a:ext cx="6420066" cy="468904"/>
          </a:xfrm>
          <a:custGeom>
            <a:avLst/>
            <a:gdLst>
              <a:gd name="connsiteX0" fmla="*/ 0 w 6045889"/>
              <a:gd name="connsiteY0" fmla="*/ 0 h 468904"/>
              <a:gd name="connsiteX1" fmla="*/ 6045889 w 6045889"/>
              <a:gd name="connsiteY1" fmla="*/ 0 h 468904"/>
              <a:gd name="connsiteX2" fmla="*/ 6045889 w 6045889"/>
              <a:gd name="connsiteY2" fmla="*/ 468904 h 468904"/>
              <a:gd name="connsiteX3" fmla="*/ 0 w 6045889"/>
              <a:gd name="connsiteY3" fmla="*/ 468904 h 468904"/>
              <a:gd name="connsiteX4" fmla="*/ 0 w 6045889"/>
              <a:gd name="connsiteY4" fmla="*/ 0 h 468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5889" h="468904">
                <a:moveTo>
                  <a:pt x="0" y="0"/>
                </a:moveTo>
                <a:lnTo>
                  <a:pt x="6045889" y="0"/>
                </a:lnTo>
                <a:lnTo>
                  <a:pt x="6045889" y="468904"/>
                </a:lnTo>
                <a:lnTo>
                  <a:pt x="0" y="4689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shade val="50000"/>
              <a:hueOff val="-134445"/>
              <a:satOff val="-387"/>
              <a:lumOff val="20807"/>
              <a:alphaOff val="0"/>
            </a:schemeClr>
          </a:fillRef>
          <a:effectRef idx="0">
            <a:schemeClr val="accent1">
              <a:shade val="50000"/>
              <a:hueOff val="-134445"/>
              <a:satOff val="-387"/>
              <a:lumOff val="208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2193" tIns="40640" rIns="40640" bIns="4064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b="1" kern="1200" dirty="0">
                <a:latin typeface="Arial" pitchFamily="34" charset="0"/>
                <a:ea typeface="+mn-ea"/>
                <a:cs typeface="Arial" pitchFamily="34" charset="0"/>
              </a:rPr>
              <a:t>Sistema informativo e trasmissione dei dati alla BDU</a:t>
            </a:r>
          </a:p>
        </p:txBody>
      </p:sp>
      <p:sp>
        <p:nvSpPr>
          <p:cNvPr id="27" name="Oval 26"/>
          <p:cNvSpPr/>
          <p:nvPr/>
        </p:nvSpPr>
        <p:spPr>
          <a:xfrm>
            <a:off x="2051720" y="4484956"/>
            <a:ext cx="586130" cy="586130"/>
          </a:xfrm>
          <a:prstGeom prst="ellipse">
            <a:avLst/>
          </a:prstGeom>
        </p:spPr>
        <p:style>
          <a:lnRef idx="2">
            <a:schemeClr val="accent1">
              <a:shade val="50000"/>
              <a:hueOff val="-134445"/>
              <a:satOff val="-387"/>
              <a:lumOff val="20807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4400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945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509826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228184" y="6381576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21158" y="1798307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Panoramica dell’attuazione del PO </a:t>
            </a:r>
            <a:r>
              <a:rPr lang="it-IT" sz="2800" baseline="-25000" dirty="0">
                <a:solidFill>
                  <a:srgbClr val="0066CC"/>
                </a:solidFill>
              </a:rPr>
              <a:t>(1)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07504" y="764704"/>
            <a:ext cx="1165781" cy="1806918"/>
          </a:xfrm>
          <a:custGeom>
            <a:avLst/>
            <a:gdLst>
              <a:gd name="connsiteX0" fmla="*/ 0 w 1374657"/>
              <a:gd name="connsiteY0" fmla="*/ 0 h 1130790"/>
              <a:gd name="connsiteX1" fmla="*/ 809262 w 1374657"/>
              <a:gd name="connsiteY1" fmla="*/ 0 h 1130790"/>
              <a:gd name="connsiteX2" fmla="*/ 1374657 w 1374657"/>
              <a:gd name="connsiteY2" fmla="*/ 565395 h 1130790"/>
              <a:gd name="connsiteX3" fmla="*/ 809262 w 1374657"/>
              <a:gd name="connsiteY3" fmla="*/ 1130790 h 1130790"/>
              <a:gd name="connsiteX4" fmla="*/ 0 w 1374657"/>
              <a:gd name="connsiteY4" fmla="*/ 1130790 h 1130790"/>
              <a:gd name="connsiteX5" fmla="*/ 565395 w 1374657"/>
              <a:gd name="connsiteY5" fmla="*/ 565395 h 1130790"/>
              <a:gd name="connsiteX6" fmla="*/ 0 w 1374657"/>
              <a:gd name="connsiteY6" fmla="*/ 0 h 113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130790">
                <a:moveTo>
                  <a:pt x="1374656" y="0"/>
                </a:moveTo>
                <a:lnTo>
                  <a:pt x="1374656" y="665697"/>
                </a:lnTo>
                <a:lnTo>
                  <a:pt x="687329" y="1130790"/>
                </a:lnTo>
                <a:lnTo>
                  <a:pt x="1" y="665697"/>
                </a:lnTo>
                <a:lnTo>
                  <a:pt x="1" y="0"/>
                </a:lnTo>
                <a:lnTo>
                  <a:pt x="687329" y="465093"/>
                </a:lnTo>
                <a:lnTo>
                  <a:pt x="1374656" y="0"/>
                </a:lnTo>
                <a:close/>
              </a:path>
            </a:pathLst>
          </a:custGeom>
          <a:solidFill>
            <a:srgbClr val="BD3B17"/>
          </a:solidFill>
          <a:ln>
            <a:noFill/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74285" rIns="8890" bIns="57428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>
                <a:latin typeface="Arial" pitchFamily="34" charset="0"/>
                <a:cs typeface="Arial" pitchFamily="34" charset="0"/>
              </a:rPr>
              <a:t>Avanzamento procedurale</a:t>
            </a:r>
          </a:p>
        </p:txBody>
      </p:sp>
      <p:sp>
        <p:nvSpPr>
          <p:cNvPr id="4" name="Freeform 3"/>
          <p:cNvSpPr/>
          <p:nvPr/>
        </p:nvSpPr>
        <p:spPr>
          <a:xfrm>
            <a:off x="1249315" y="677339"/>
            <a:ext cx="7769671" cy="1577002"/>
          </a:xfrm>
          <a:custGeom>
            <a:avLst/>
            <a:gdLst>
              <a:gd name="connsiteX0" fmla="*/ 199657 w 1197920"/>
              <a:gd name="connsiteY0" fmla="*/ 0 h 7578499"/>
              <a:gd name="connsiteX1" fmla="*/ 998263 w 1197920"/>
              <a:gd name="connsiteY1" fmla="*/ 0 h 7578499"/>
              <a:gd name="connsiteX2" fmla="*/ 1197920 w 1197920"/>
              <a:gd name="connsiteY2" fmla="*/ 199657 h 7578499"/>
              <a:gd name="connsiteX3" fmla="*/ 1197920 w 1197920"/>
              <a:gd name="connsiteY3" fmla="*/ 7578499 h 7578499"/>
              <a:gd name="connsiteX4" fmla="*/ 1197920 w 1197920"/>
              <a:gd name="connsiteY4" fmla="*/ 7578499 h 7578499"/>
              <a:gd name="connsiteX5" fmla="*/ 0 w 1197920"/>
              <a:gd name="connsiteY5" fmla="*/ 7578499 h 7578499"/>
              <a:gd name="connsiteX6" fmla="*/ 0 w 1197920"/>
              <a:gd name="connsiteY6" fmla="*/ 7578499 h 7578499"/>
              <a:gd name="connsiteX7" fmla="*/ 0 w 1197920"/>
              <a:gd name="connsiteY7" fmla="*/ 199657 h 7578499"/>
              <a:gd name="connsiteX8" fmla="*/ 199657 w 1197920"/>
              <a:gd name="connsiteY8" fmla="*/ 0 h 75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7920" h="7578499">
                <a:moveTo>
                  <a:pt x="1197920" y="1263108"/>
                </a:moveTo>
                <a:lnTo>
                  <a:pt x="1197920" y="6315391"/>
                </a:lnTo>
                <a:cubicBezTo>
                  <a:pt x="1197920" y="7012987"/>
                  <a:pt x="1183790" y="7578496"/>
                  <a:pt x="1166360" y="7578496"/>
                </a:cubicBezTo>
                <a:lnTo>
                  <a:pt x="0" y="7578496"/>
                </a:lnTo>
                <a:lnTo>
                  <a:pt x="0" y="7578496"/>
                </a:lnTo>
                <a:lnTo>
                  <a:pt x="0" y="3"/>
                </a:lnTo>
                <a:lnTo>
                  <a:pt x="0" y="3"/>
                </a:lnTo>
                <a:lnTo>
                  <a:pt x="1166360" y="3"/>
                </a:lnTo>
                <a:cubicBezTo>
                  <a:pt x="1183790" y="3"/>
                  <a:pt x="1197920" y="565512"/>
                  <a:pt x="1197920" y="1263108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67368" rIns="67368" bIns="67369" numCol="1" spcCol="1270" anchor="ctr" anchorCtr="0">
            <a:noAutofit/>
          </a:bodyPr>
          <a:lstStyle/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kern="1200" dirty="0">
                <a:latin typeface="Arial" pitchFamily="34" charset="0"/>
                <a:cs typeface="Arial" pitchFamily="34" charset="0"/>
              </a:rPr>
              <a:t>Nel corso del 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2018, con Decisione della CE C (2018) 7326 del 29.10.2018, è stata approvata la riprogrammazione del </a:t>
            </a:r>
            <a:r>
              <a:rPr lang="it-IT" sz="1400" dirty="0">
                <a:latin typeface="Arial" pitchFamily="34" charset="0"/>
                <a:cs typeface="Arial" pitchFamily="34" charset="0"/>
              </a:rPr>
              <a:t>PO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>
                <a:latin typeface="Arial" pitchFamily="34" charset="0"/>
                <a:cs typeface="Arial" pitchFamily="34" charset="0"/>
              </a:rPr>
              <a:t>FSE Sicilia 2014- 2020</a:t>
            </a:r>
            <a:endParaRPr lang="it-IT" sz="1400" b="0" dirty="0">
              <a:latin typeface="Arial" pitchFamily="34" charset="0"/>
              <a:cs typeface="Arial" pitchFamily="34" charset="0"/>
            </a:endParaRPr>
          </a:p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dirty="0">
                <a:latin typeface="Arial" pitchFamily="34" charset="0"/>
                <a:cs typeface="Arial" pitchFamily="34" charset="0"/>
              </a:rPr>
              <a:t>Sono state realizzate </a:t>
            </a:r>
            <a:r>
              <a:rPr lang="it-IT" sz="1400" kern="1200" dirty="0">
                <a:latin typeface="Arial" pitchFamily="34" charset="0"/>
                <a:cs typeface="Arial" pitchFamily="34" charset="0"/>
              </a:rPr>
              <a:t>le attività di programmazione, attuazione e gestione finanziaria, nonché rendicontazione e certificazione della spesa</a:t>
            </a:r>
          </a:p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kern="1200" dirty="0">
                <a:latin typeface="Arial" pitchFamily="34" charset="0"/>
                <a:cs typeface="Arial" pitchFamily="34" charset="0"/>
              </a:rPr>
              <a:t>Nel corso del 2018 il PO ha fatto </a:t>
            </a:r>
            <a:r>
              <a:rPr lang="it-IT" sz="1400" kern="1200" dirty="0">
                <a:latin typeface="Arial" pitchFamily="34" charset="0"/>
                <a:cs typeface="Arial" pitchFamily="34" charset="0"/>
              </a:rPr>
              <a:t>registrare un significativo avanzamento</a:t>
            </a:r>
            <a:r>
              <a:rPr lang="it-IT" sz="1400" b="0" kern="1200" dirty="0">
                <a:latin typeface="Arial" pitchFamily="34" charset="0"/>
                <a:cs typeface="Arial" pitchFamily="34" charset="0"/>
              </a:rPr>
              <a:t>, come attestato dal numero di avvisi pubblicati e dalle 8.123 operazioni attivate</a:t>
            </a:r>
          </a:p>
        </p:txBody>
      </p:sp>
      <p:sp>
        <p:nvSpPr>
          <p:cNvPr id="5" name="Freeform 4"/>
          <p:cNvSpPr/>
          <p:nvPr/>
        </p:nvSpPr>
        <p:spPr>
          <a:xfrm>
            <a:off x="111168" y="2420888"/>
            <a:ext cx="1113728" cy="1994160"/>
          </a:xfrm>
          <a:custGeom>
            <a:avLst/>
            <a:gdLst>
              <a:gd name="connsiteX0" fmla="*/ 0 w 1374657"/>
              <a:gd name="connsiteY0" fmla="*/ 0 h 1080300"/>
              <a:gd name="connsiteX1" fmla="*/ 834507 w 1374657"/>
              <a:gd name="connsiteY1" fmla="*/ 0 h 1080300"/>
              <a:gd name="connsiteX2" fmla="*/ 1374657 w 1374657"/>
              <a:gd name="connsiteY2" fmla="*/ 540150 h 1080300"/>
              <a:gd name="connsiteX3" fmla="*/ 834507 w 1374657"/>
              <a:gd name="connsiteY3" fmla="*/ 1080300 h 1080300"/>
              <a:gd name="connsiteX4" fmla="*/ 0 w 1374657"/>
              <a:gd name="connsiteY4" fmla="*/ 1080300 h 1080300"/>
              <a:gd name="connsiteX5" fmla="*/ 540150 w 1374657"/>
              <a:gd name="connsiteY5" fmla="*/ 540150 h 1080300"/>
              <a:gd name="connsiteX6" fmla="*/ 0 w 1374657"/>
              <a:gd name="connsiteY6" fmla="*/ 0 h 108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080300">
                <a:moveTo>
                  <a:pt x="1374656" y="0"/>
                </a:moveTo>
                <a:lnTo>
                  <a:pt x="1374656" y="655813"/>
                </a:lnTo>
                <a:lnTo>
                  <a:pt x="687329" y="1080300"/>
                </a:lnTo>
                <a:lnTo>
                  <a:pt x="1" y="655813"/>
                </a:lnTo>
                <a:lnTo>
                  <a:pt x="1" y="0"/>
                </a:lnTo>
                <a:lnTo>
                  <a:pt x="687329" y="424487"/>
                </a:lnTo>
                <a:lnTo>
                  <a:pt x="1374656" y="0"/>
                </a:lnTo>
                <a:close/>
              </a:path>
            </a:pathLst>
          </a:cu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4">
              <a:hueOff val="2742807"/>
              <a:satOff val="3723"/>
              <a:lumOff val="6275"/>
              <a:alphaOff val="0"/>
            </a:schemeClr>
          </a:lnRef>
          <a:fillRef idx="1">
            <a:schemeClr val="accent4">
              <a:hueOff val="2742807"/>
              <a:satOff val="3723"/>
              <a:lumOff val="6275"/>
              <a:alphaOff val="0"/>
            </a:schemeClr>
          </a:fillRef>
          <a:effectRef idx="0">
            <a:schemeClr val="accent4">
              <a:hueOff val="2742807"/>
              <a:satOff val="3723"/>
              <a:lumOff val="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49040" rIns="8890" bIns="549041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>
                <a:latin typeface="Arial" pitchFamily="34" charset="0"/>
                <a:cs typeface="Arial" pitchFamily="34" charset="0"/>
              </a:rPr>
              <a:t>Andamento finanziario</a:t>
            </a:r>
          </a:p>
        </p:txBody>
      </p:sp>
      <p:sp>
        <p:nvSpPr>
          <p:cNvPr id="6" name="Freeform 5"/>
          <p:cNvSpPr/>
          <p:nvPr/>
        </p:nvSpPr>
        <p:spPr>
          <a:xfrm>
            <a:off x="1249316" y="2254341"/>
            <a:ext cx="7783324" cy="2122318"/>
          </a:xfrm>
          <a:custGeom>
            <a:avLst/>
            <a:gdLst>
              <a:gd name="connsiteX0" fmla="*/ 285714 w 1714250"/>
              <a:gd name="connsiteY0" fmla="*/ 0 h 8000677"/>
              <a:gd name="connsiteX1" fmla="*/ 1428536 w 1714250"/>
              <a:gd name="connsiteY1" fmla="*/ 0 h 8000677"/>
              <a:gd name="connsiteX2" fmla="*/ 1714250 w 1714250"/>
              <a:gd name="connsiteY2" fmla="*/ 285714 h 8000677"/>
              <a:gd name="connsiteX3" fmla="*/ 1714250 w 1714250"/>
              <a:gd name="connsiteY3" fmla="*/ 8000677 h 8000677"/>
              <a:gd name="connsiteX4" fmla="*/ 1714250 w 1714250"/>
              <a:gd name="connsiteY4" fmla="*/ 8000677 h 8000677"/>
              <a:gd name="connsiteX5" fmla="*/ 0 w 1714250"/>
              <a:gd name="connsiteY5" fmla="*/ 8000677 h 8000677"/>
              <a:gd name="connsiteX6" fmla="*/ 0 w 1714250"/>
              <a:gd name="connsiteY6" fmla="*/ 8000677 h 8000677"/>
              <a:gd name="connsiteX7" fmla="*/ 0 w 1714250"/>
              <a:gd name="connsiteY7" fmla="*/ 285714 h 8000677"/>
              <a:gd name="connsiteX8" fmla="*/ 285714 w 1714250"/>
              <a:gd name="connsiteY8" fmla="*/ 0 h 800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250" h="8000677">
                <a:moveTo>
                  <a:pt x="1714250" y="1333474"/>
                </a:moveTo>
                <a:lnTo>
                  <a:pt x="1714250" y="6667203"/>
                </a:lnTo>
                <a:cubicBezTo>
                  <a:pt x="1714250" y="7403657"/>
                  <a:pt x="1686842" y="8000675"/>
                  <a:pt x="1653032" y="8000675"/>
                </a:cubicBezTo>
                <a:lnTo>
                  <a:pt x="0" y="8000675"/>
                </a:lnTo>
                <a:lnTo>
                  <a:pt x="0" y="8000675"/>
                </a:lnTo>
                <a:lnTo>
                  <a:pt x="0" y="2"/>
                </a:lnTo>
                <a:lnTo>
                  <a:pt x="0" y="2"/>
                </a:lnTo>
                <a:lnTo>
                  <a:pt x="1653032" y="2"/>
                </a:lnTo>
                <a:cubicBezTo>
                  <a:pt x="1686842" y="2"/>
                  <a:pt x="1714250" y="597020"/>
                  <a:pt x="1714250" y="133347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FF5050"/>
            </a:solidFill>
          </a:ln>
        </p:spPr>
        <p:style>
          <a:lnRef idx="2">
            <a:schemeClr val="accent4">
              <a:hueOff val="2742807"/>
              <a:satOff val="3723"/>
              <a:lumOff val="6275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92573" rIns="92573" bIns="92574" numCol="1" spcCol="1270" anchor="ctr" anchorCtr="0">
            <a:noAutofit/>
          </a:bodyPr>
          <a:lstStyle/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kern="1200" dirty="0">
                <a:latin typeface="Arial" pitchFamily="34" charset="0"/>
                <a:cs typeface="Arial" pitchFamily="34" charset="0"/>
              </a:rPr>
              <a:t>Al 31.12.2018 gli impegni giuridicamente vincolanti sono di € 259.983.501,35, pari al 32% della dotazione del PO, e la spesa certificata è di € 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121.087.807,15, </a:t>
            </a:r>
            <a:r>
              <a:rPr lang="it-IT" sz="1400" b="0" kern="1200" dirty="0">
                <a:latin typeface="Arial" pitchFamily="34" charset="0"/>
                <a:cs typeface="Arial" pitchFamily="34" charset="0"/>
              </a:rPr>
              <a:t>pari a circa il 19% delle risorse stanziate.</a:t>
            </a:r>
          </a:p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kern="1200" dirty="0">
                <a:latin typeface="Arial" pitchFamily="34" charset="0"/>
                <a:cs typeface="Arial" pitchFamily="34" charset="0"/>
              </a:rPr>
              <a:t>Tale andamento, 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ha consentito il conseguimento di due importanti traguardi: </a:t>
            </a:r>
          </a:p>
          <a:p>
            <a:pPr marL="447675" lvl="1" indent="-193675" algn="just" defTabSz="622300"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Arial" pitchFamily="34" charset="0"/>
                <a:cs typeface="Arial" pitchFamily="34" charset="0"/>
              </a:rPr>
              <a:t>target di spesa N+3 al 31.12.2018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, pari a € 96.703.283,82, superato di oltre 21 </a:t>
            </a:r>
            <a:r>
              <a:rPr lang="it-IT" sz="1400" b="0" dirty="0" err="1">
                <a:latin typeface="Arial" pitchFamily="34" charset="0"/>
                <a:cs typeface="Arial" pitchFamily="34" charset="0"/>
              </a:rPr>
              <a:t>Meuro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;</a:t>
            </a:r>
          </a:p>
          <a:p>
            <a:pPr marL="447675" lvl="1" indent="-193675" algn="just" defTabSz="622300"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Arial" pitchFamily="34" charset="0"/>
                <a:cs typeface="Arial" pitchFamily="34" charset="0"/>
              </a:rPr>
              <a:t>target finanziari e fisici intermedi al 31.12.2018 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previsti dal performance </a:t>
            </a:r>
            <a:r>
              <a:rPr lang="it-IT" sz="1400" b="0" dirty="0" err="1">
                <a:latin typeface="Arial" pitchFamily="34" charset="0"/>
                <a:cs typeface="Arial" pitchFamily="34" charset="0"/>
              </a:rPr>
              <a:t>framework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1" algn="just" defTabSz="622300">
              <a:spcAft>
                <a:spcPct val="15000"/>
              </a:spcAft>
            </a:pPr>
            <a:r>
              <a:rPr lang="it-IT" sz="1400" b="0" dirty="0">
                <a:latin typeface="Arial" pitchFamily="34" charset="0"/>
                <a:cs typeface="Arial" pitchFamily="34" charset="0"/>
              </a:rPr>
              <a:t>Per l’Asse 3, per il valore del solo indicatore fisico – il CO05 “Lavoratori, compresi i lavoratori autonomi” – in considerazione di specifici elementi di contesto ci si è collocati al di sotto della soglia prevista.</a:t>
            </a:r>
          </a:p>
          <a:p>
            <a:pPr marL="114300" lvl="1" indent="-114300" algn="just" defTabSz="622300">
              <a:spcAft>
                <a:spcPct val="15000"/>
              </a:spcAft>
              <a:buChar char="••"/>
            </a:pPr>
            <a:endParaRPr lang="it-IT" sz="1400" b="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11807" y="4600114"/>
            <a:ext cx="1139749" cy="1692236"/>
          </a:xfrm>
          <a:custGeom>
            <a:avLst/>
            <a:gdLst>
              <a:gd name="connsiteX0" fmla="*/ 0 w 1374657"/>
              <a:gd name="connsiteY0" fmla="*/ 0 h 1105541"/>
              <a:gd name="connsiteX1" fmla="*/ 821887 w 1374657"/>
              <a:gd name="connsiteY1" fmla="*/ 0 h 1105541"/>
              <a:gd name="connsiteX2" fmla="*/ 1374657 w 1374657"/>
              <a:gd name="connsiteY2" fmla="*/ 552771 h 1105541"/>
              <a:gd name="connsiteX3" fmla="*/ 821887 w 1374657"/>
              <a:gd name="connsiteY3" fmla="*/ 1105541 h 1105541"/>
              <a:gd name="connsiteX4" fmla="*/ 0 w 1374657"/>
              <a:gd name="connsiteY4" fmla="*/ 1105541 h 1105541"/>
              <a:gd name="connsiteX5" fmla="*/ 552771 w 1374657"/>
              <a:gd name="connsiteY5" fmla="*/ 552771 h 1105541"/>
              <a:gd name="connsiteX6" fmla="*/ 0 w 1374657"/>
              <a:gd name="connsiteY6" fmla="*/ 0 h 110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105541">
                <a:moveTo>
                  <a:pt x="1374657" y="0"/>
                </a:moveTo>
                <a:lnTo>
                  <a:pt x="1374657" y="660987"/>
                </a:lnTo>
                <a:lnTo>
                  <a:pt x="687328" y="1105541"/>
                </a:lnTo>
                <a:lnTo>
                  <a:pt x="0" y="660987"/>
                </a:lnTo>
                <a:lnTo>
                  <a:pt x="0" y="0"/>
                </a:lnTo>
                <a:lnTo>
                  <a:pt x="687328" y="444555"/>
                </a:lnTo>
                <a:lnTo>
                  <a:pt x="1374657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>
              <a:hueOff val="5485614"/>
              <a:satOff val="7445"/>
              <a:lumOff val="12549"/>
              <a:alphaOff val="0"/>
            </a:schemeClr>
          </a:lnRef>
          <a:fillRef idx="1">
            <a:schemeClr val="accent4">
              <a:hueOff val="5485614"/>
              <a:satOff val="7445"/>
              <a:lumOff val="12549"/>
              <a:alphaOff val="0"/>
            </a:schemeClr>
          </a:fillRef>
          <a:effectRef idx="0">
            <a:schemeClr val="accent4">
              <a:hueOff val="5485614"/>
              <a:satOff val="7445"/>
              <a:lumOff val="125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61661" rIns="8889" bIns="56166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t-IT" sz="1400" b="1" kern="1200" dirty="0">
              <a:latin typeface="Arial" pitchFamily="34" charset="0"/>
              <a:cs typeface="Arial" pitchFamily="34" charset="0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>
                <a:latin typeface="Arial" pitchFamily="34" charset="0"/>
                <a:cs typeface="Arial" pitchFamily="34" charset="0"/>
              </a:rPr>
              <a:t>Sistema di Gestione e Controllo</a:t>
            </a:r>
          </a:p>
        </p:txBody>
      </p:sp>
      <p:sp>
        <p:nvSpPr>
          <p:cNvPr id="13" name="Freeform 12"/>
          <p:cNvSpPr/>
          <p:nvPr/>
        </p:nvSpPr>
        <p:spPr>
          <a:xfrm>
            <a:off x="1249315" y="4390595"/>
            <a:ext cx="7800835" cy="1774709"/>
          </a:xfrm>
          <a:custGeom>
            <a:avLst/>
            <a:gdLst>
              <a:gd name="connsiteX0" fmla="*/ 391803 w 2350772"/>
              <a:gd name="connsiteY0" fmla="*/ 0 h 8018677"/>
              <a:gd name="connsiteX1" fmla="*/ 1958969 w 2350772"/>
              <a:gd name="connsiteY1" fmla="*/ 0 h 8018677"/>
              <a:gd name="connsiteX2" fmla="*/ 2350772 w 2350772"/>
              <a:gd name="connsiteY2" fmla="*/ 391803 h 8018677"/>
              <a:gd name="connsiteX3" fmla="*/ 2350772 w 2350772"/>
              <a:gd name="connsiteY3" fmla="*/ 8018677 h 8018677"/>
              <a:gd name="connsiteX4" fmla="*/ 2350772 w 2350772"/>
              <a:gd name="connsiteY4" fmla="*/ 8018677 h 8018677"/>
              <a:gd name="connsiteX5" fmla="*/ 0 w 2350772"/>
              <a:gd name="connsiteY5" fmla="*/ 8018677 h 8018677"/>
              <a:gd name="connsiteX6" fmla="*/ 0 w 2350772"/>
              <a:gd name="connsiteY6" fmla="*/ 8018677 h 8018677"/>
              <a:gd name="connsiteX7" fmla="*/ 0 w 2350772"/>
              <a:gd name="connsiteY7" fmla="*/ 391803 h 8018677"/>
              <a:gd name="connsiteX8" fmla="*/ 391803 w 2350772"/>
              <a:gd name="connsiteY8" fmla="*/ 0 h 801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0772" h="8018677">
                <a:moveTo>
                  <a:pt x="2350772" y="1336473"/>
                </a:moveTo>
                <a:lnTo>
                  <a:pt x="2350772" y="6682204"/>
                </a:lnTo>
                <a:cubicBezTo>
                  <a:pt x="2350772" y="7420317"/>
                  <a:pt x="2299347" y="8018675"/>
                  <a:pt x="2235910" y="8018675"/>
                </a:cubicBezTo>
                <a:lnTo>
                  <a:pt x="0" y="8018675"/>
                </a:lnTo>
                <a:lnTo>
                  <a:pt x="0" y="8018675"/>
                </a:lnTo>
                <a:lnTo>
                  <a:pt x="0" y="2"/>
                </a:lnTo>
                <a:lnTo>
                  <a:pt x="0" y="2"/>
                </a:lnTo>
                <a:lnTo>
                  <a:pt x="2235910" y="2"/>
                </a:lnTo>
                <a:cubicBezTo>
                  <a:pt x="2299347" y="2"/>
                  <a:pt x="2350772" y="598360"/>
                  <a:pt x="2350772" y="133647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>
              <a:hueOff val="5485614"/>
              <a:satOff val="7445"/>
              <a:lumOff val="12549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123646" rIns="123645" bIns="123645" numCol="1" spcCol="1270" anchor="ctr" anchorCtr="0">
            <a:noAutofit/>
          </a:bodyPr>
          <a:lstStyle/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dirty="0">
                <a:latin typeface="Arial" pitchFamily="34" charset="0"/>
                <a:cs typeface="Arial" pitchFamily="34" charset="0"/>
              </a:rPr>
              <a:t>Nel mese di dicembre 2018, è stato approvato l’aggiornamento del </a:t>
            </a:r>
            <a:r>
              <a:rPr lang="it-IT" sz="1400" b="0" dirty="0" err="1">
                <a:latin typeface="Arial" pitchFamily="34" charset="0"/>
                <a:cs typeface="Arial" pitchFamily="34" charset="0"/>
              </a:rPr>
              <a:t>Si.Ge.Co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. che, rispetto alla precedente versione, individua, quale nuovo Organismo Intermedio del PO, l’ANPAL e provvede alla revisione delle piste di controllo, nonché all’approvazione di nuovi modelli.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82563" lvl="1" indent="-182563" algn="just" defTabSz="622300"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it-IT" sz="1400" b="0" kern="1200" dirty="0">
                <a:latin typeface="Arial" pitchFamily="34" charset="0"/>
                <a:cs typeface="Arial" pitchFamily="34" charset="0"/>
              </a:rPr>
              <a:t>L’</a:t>
            </a:r>
            <a:r>
              <a:rPr lang="it-IT" sz="1400" b="0" kern="1200" dirty="0" err="1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>
                <a:latin typeface="Arial" pitchFamily="34" charset="0"/>
                <a:cs typeface="Arial" pitchFamily="34" charset="0"/>
              </a:rPr>
              <a:t> ha convocato, nel mese di aprile 2018, la riunione annuale del Gruppo per l’autovalutazione del rischio </a:t>
            </a:r>
            <a:r>
              <a:rPr lang="it-IT" sz="1400" b="0" dirty="0">
                <a:latin typeface="Arial" pitchFamily="34" charset="0"/>
                <a:cs typeface="Arial" pitchFamily="34" charset="0"/>
              </a:rPr>
              <a:t>frode all’esito della quale non si è ritenuto necessario procedere a modifiche della valutazione del rischio.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54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395536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228184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Panoramica dell’attuazione del PO </a:t>
            </a:r>
            <a:r>
              <a:rPr lang="it-IT" sz="2800" baseline="-25000" dirty="0">
                <a:solidFill>
                  <a:srgbClr val="0066CC"/>
                </a:solidFill>
              </a:rPr>
              <a:t>(2)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107504" y="764704"/>
            <a:ext cx="1257647" cy="1728192"/>
            <a:chOff x="-218506" y="269316"/>
            <a:chExt cx="1390119" cy="1656184"/>
          </a:xfrm>
        </p:grpSpPr>
        <p:sp>
          <p:nvSpPr>
            <p:cNvPr id="28" name="Gallone 27"/>
            <p:cNvSpPr/>
            <p:nvPr/>
          </p:nvSpPr>
          <p:spPr>
            <a:xfrm rot="5400000">
              <a:off x="-368564" y="419374"/>
              <a:ext cx="1656184" cy="1356067"/>
            </a:xfrm>
            <a:prstGeom prst="chevron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29" name="Gallone 4"/>
            <p:cNvSpPr/>
            <p:nvPr/>
          </p:nvSpPr>
          <p:spPr>
            <a:xfrm>
              <a:off x="-215516" y="600552"/>
              <a:ext cx="1387129" cy="1170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>
                  <a:latin typeface="Arial" pitchFamily="34" charset="0"/>
                  <a:cs typeface="Arial" pitchFamily="34" charset="0"/>
                </a:rPr>
                <a:t>Sorveglianza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1340478" y="764705"/>
            <a:ext cx="7704859" cy="1440160"/>
            <a:chOff x="1548171" y="-323601"/>
            <a:chExt cx="7812363" cy="1542135"/>
          </a:xfrm>
        </p:grpSpPr>
        <p:sp>
          <p:nvSpPr>
            <p:cNvPr id="26" name="Arrotonda angolo stesso lato rettangolo 25"/>
            <p:cNvSpPr/>
            <p:nvPr/>
          </p:nvSpPr>
          <p:spPr>
            <a:xfrm rot="5400000">
              <a:off x="4683287" y="-3458712"/>
              <a:ext cx="1542133" cy="781236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Arrotonda angolo stesso lato rettangolo 6"/>
            <p:cNvSpPr/>
            <p:nvPr/>
          </p:nvSpPr>
          <p:spPr>
            <a:xfrm>
              <a:off x="1548171" y="-323601"/>
              <a:ext cx="7693364" cy="1312997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algn="just" defTabSz="622300" eaLnBrk="1" latinLnBrk="0"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it-IT" sz="1400" b="0" kern="1200" dirty="0">
                <a:latin typeface="Arial" panose="020B0604020202020204" pitchFamily="34" charset="0"/>
                <a:cs typeface="Arial" pitchFamily="34" charset="0"/>
              </a:endParaRPr>
            </a:p>
            <a:p>
              <a:pPr marL="285750" lvl="1" indent="-285750" algn="just" defTabSz="622300" eaLnBrk="1" latinLnBrk="0"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it-IT" sz="1400" b="0" kern="1200" dirty="0">
                  <a:latin typeface="Arial" panose="020B0604020202020204" pitchFamily="34" charset="0"/>
                  <a:cs typeface="Arial" pitchFamily="34" charset="0"/>
                </a:rPr>
                <a:t>Il 24 maggio 2018 si è riunito il Comitato di Sorveglianza che ha proceduto all’approvazione della RAA 2017 e a verificare l’avanzamento del PO.</a:t>
              </a:r>
            </a:p>
            <a:p>
              <a:pPr marL="285750" lvl="1" indent="-285750" algn="just" defTabSz="622300" eaLnBrk="1"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it-IT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Con procedura scritta nel corso del 2018, il </a:t>
              </a:r>
              <a:r>
                <a:rPr lang="it-IT" sz="1400" b="0" dirty="0" err="1">
                  <a:latin typeface="Arial" panose="020B0604020202020204" pitchFamily="34" charset="0"/>
                  <a:cs typeface="Arial" panose="020B0604020202020204" pitchFamily="34" charset="0"/>
                </a:rPr>
                <a:t>CdS</a:t>
              </a:r>
              <a:r>
                <a:rPr lang="it-IT" sz="1400" b="0" dirty="0">
                  <a:latin typeface="Arial" panose="020B0604020202020204" pitchFamily="34" charset="0"/>
                  <a:cs typeface="Arial" panose="020B0604020202020204" pitchFamily="34" charset="0"/>
                </a:rPr>
                <a:t> ha approvato le modifiche del documento “Criteri di selezione delle operazioni finanziate dal FSE” e la “Proposta di modifica del PO FSE Sicilia 2014/2020 e la Proposta di rideterminazione dei target intermedi previsti dal PF”.</a:t>
              </a:r>
              <a:endParaRPr lang="it-IT" sz="1400" b="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107504" y="2492896"/>
            <a:ext cx="1224135" cy="1800200"/>
            <a:chOff x="-215517" y="1277427"/>
            <a:chExt cx="1627476" cy="1532797"/>
          </a:xfrm>
        </p:grpSpPr>
        <p:sp>
          <p:nvSpPr>
            <p:cNvPr id="24" name="Gallone 23"/>
            <p:cNvSpPr/>
            <p:nvPr/>
          </p:nvSpPr>
          <p:spPr>
            <a:xfrm rot="5400000">
              <a:off x="-176436" y="1238347"/>
              <a:ext cx="1532796" cy="1610957"/>
            </a:xfrm>
            <a:prstGeom prst="chevron">
              <a:avLst/>
            </a:prstGeom>
          </p:spPr>
          <p:style>
            <a:lnRef idx="2">
              <a:schemeClr val="accent3">
                <a:hueOff val="-4745762"/>
                <a:satOff val="-3118"/>
                <a:lumOff val="-6078"/>
                <a:alphaOff val="0"/>
              </a:schemeClr>
            </a:lnRef>
            <a:fillRef idx="1">
              <a:schemeClr val="accent3">
                <a:hueOff val="-4745762"/>
                <a:satOff val="-3118"/>
                <a:lumOff val="-6078"/>
                <a:alphaOff val="0"/>
              </a:schemeClr>
            </a:fillRef>
            <a:effectRef idx="0">
              <a:schemeClr val="accent3">
                <a:hueOff val="-4745762"/>
                <a:satOff val="-3118"/>
                <a:lumOff val="-6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Gallone 8"/>
            <p:cNvSpPr/>
            <p:nvPr/>
          </p:nvSpPr>
          <p:spPr>
            <a:xfrm>
              <a:off x="-198998" y="1277427"/>
              <a:ext cx="1610957" cy="1532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>
                  <a:latin typeface="Arial" pitchFamily="34" charset="0"/>
                  <a:cs typeface="Arial" pitchFamily="34" charset="0"/>
                </a:rPr>
                <a:t>Valutazione</a:t>
              </a: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1331640" y="2219285"/>
            <a:ext cx="7704859" cy="1944215"/>
            <a:chOff x="1116124" y="1876756"/>
            <a:chExt cx="7812363" cy="2793472"/>
          </a:xfrm>
        </p:grpSpPr>
        <p:sp>
          <p:nvSpPr>
            <p:cNvPr id="22" name="Arrotonda angolo stesso lato rettangolo 21"/>
            <p:cNvSpPr/>
            <p:nvPr/>
          </p:nvSpPr>
          <p:spPr>
            <a:xfrm rot="5400000">
              <a:off x="3894587" y="-591314"/>
              <a:ext cx="2255439" cy="7812360"/>
            </a:xfrm>
            <a:prstGeom prst="round2SameRect">
              <a:avLst/>
            </a:prstGeom>
            <a:solidFill>
              <a:schemeClr val="bg1"/>
            </a:solidFill>
          </p:spPr>
          <p:style>
            <a:lnRef idx="2">
              <a:schemeClr val="accent3">
                <a:hueOff val="-4745762"/>
                <a:satOff val="-3118"/>
                <a:lumOff val="-6078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tonda angolo stesso lato rettangolo 10"/>
            <p:cNvSpPr/>
            <p:nvPr/>
          </p:nvSpPr>
          <p:spPr>
            <a:xfrm>
              <a:off x="1116124" y="1876756"/>
              <a:ext cx="7632848" cy="27934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0" lvl="1" algn="just" defTabSz="622300">
                <a:spcAft>
                  <a:spcPct val="15000"/>
                </a:spcAft>
              </a:pPr>
              <a:r>
                <a:rPr lang="it-IT" sz="1400" b="0" dirty="0">
                  <a:latin typeface="Arial" pitchFamily="34" charset="0"/>
                  <a:cs typeface="Arial" pitchFamily="34" charset="0"/>
                </a:rPr>
                <a:t>Nel corso del 2018, con riferimento al Piano di Valutazione del PO, l’</a:t>
              </a:r>
              <a:r>
                <a:rPr lang="it-IT" sz="1400" b="0" dirty="0" err="1">
                  <a:latin typeface="Arial" pitchFamily="34" charset="0"/>
                  <a:cs typeface="Arial" pitchFamily="34" charset="0"/>
                </a:rPr>
                <a:t>AdG</a:t>
              </a:r>
              <a:r>
                <a:rPr lang="it-IT" sz="1400" b="0" dirty="0">
                  <a:latin typeface="Arial" pitchFamily="34" charset="0"/>
                  <a:cs typeface="Arial" pitchFamily="34" charset="0"/>
                </a:rPr>
                <a:t> si è attivata per superare il ritardo di attuazione, giustificato dalla necessità di sostenere prioritariamente l’accelerazione dell’implementazione delle operazioni sul profilo dell’avanzamento delle attività e, quindi, della spesa. L’</a:t>
              </a:r>
              <a:r>
                <a:rPr lang="it-IT" sz="1400" b="0" dirty="0" err="1">
                  <a:latin typeface="Arial" pitchFamily="34" charset="0"/>
                  <a:cs typeface="Arial" pitchFamily="34" charset="0"/>
                </a:rPr>
                <a:t>AdG</a:t>
              </a:r>
              <a:r>
                <a:rPr lang="it-IT" sz="1400" b="0" dirty="0">
                  <a:latin typeface="Arial" pitchFamily="34" charset="0"/>
                  <a:cs typeface="Arial" pitchFamily="34" charset="0"/>
                </a:rPr>
                <a:t>, infatti,  si è impegnata per procedere all’attivazione, nel corso del 2019, del Nucleo di valutazione e verifica investimenti pubblici della Regione Sicilia (NVVIP). </a:t>
              </a: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79754" y="4413722"/>
            <a:ext cx="1323894" cy="1641765"/>
            <a:chOff x="-252028" y="3846325"/>
            <a:chExt cx="1544903" cy="1751582"/>
          </a:xfrm>
        </p:grpSpPr>
        <p:sp>
          <p:nvSpPr>
            <p:cNvPr id="20" name="Gallone 19"/>
            <p:cNvSpPr/>
            <p:nvPr/>
          </p:nvSpPr>
          <p:spPr>
            <a:xfrm rot="5400000">
              <a:off x="-393989" y="3988287"/>
              <a:ext cx="1751582" cy="1467657"/>
            </a:xfrm>
            <a:prstGeom prst="chevron">
              <a:avLst/>
            </a:prstGeom>
          </p:spPr>
          <p:style>
            <a:lnRef idx="2">
              <a:schemeClr val="accent3">
                <a:hueOff val="-9491525"/>
                <a:satOff val="-6236"/>
                <a:lumOff val="-12157"/>
                <a:alphaOff val="0"/>
              </a:schemeClr>
            </a:lnRef>
            <a:fillRef idx="1">
              <a:schemeClr val="accent3">
                <a:hueOff val="-9491525"/>
                <a:satOff val="-6236"/>
                <a:lumOff val="-12157"/>
                <a:alphaOff val="0"/>
              </a:schemeClr>
            </a:fillRef>
            <a:effectRef idx="0">
              <a:schemeClr val="accent3">
                <a:hueOff val="-9491525"/>
                <a:satOff val="-6236"/>
                <a:lumOff val="-1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12"/>
            <p:cNvSpPr/>
            <p:nvPr/>
          </p:nvSpPr>
          <p:spPr>
            <a:xfrm>
              <a:off x="-252028" y="4676385"/>
              <a:ext cx="1544903" cy="4174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>
                  <a:latin typeface="Arial" pitchFamily="34" charset="0"/>
                  <a:cs typeface="Arial" pitchFamily="34" charset="0"/>
                </a:rPr>
                <a:t>Sistema Informativo</a:t>
              </a: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319215" y="4293095"/>
            <a:ext cx="7756499" cy="1632796"/>
            <a:chOff x="1112269" y="4924916"/>
            <a:chExt cx="8328075" cy="896610"/>
          </a:xfrm>
        </p:grpSpPr>
        <p:sp>
          <p:nvSpPr>
            <p:cNvPr id="18" name="Arrotonda angolo stesso lato rettangolo 17"/>
            <p:cNvSpPr/>
            <p:nvPr/>
          </p:nvSpPr>
          <p:spPr>
            <a:xfrm rot="5400000">
              <a:off x="4855726" y="1236908"/>
              <a:ext cx="896610" cy="8272626"/>
            </a:xfrm>
            <a:prstGeom prst="round2SameRect">
              <a:avLst/>
            </a:prstGeom>
            <a:solidFill>
              <a:schemeClr val="bg1"/>
            </a:solidFill>
          </p:spPr>
          <p:style>
            <a:lnRef idx="2">
              <a:schemeClr val="accent3">
                <a:hueOff val="-9491525"/>
                <a:satOff val="-6236"/>
                <a:lumOff val="-12157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Arrotonda angolo stesso lato rettangolo 14"/>
            <p:cNvSpPr/>
            <p:nvPr/>
          </p:nvSpPr>
          <p:spPr>
            <a:xfrm>
              <a:off x="1112269" y="5040494"/>
              <a:ext cx="8095878" cy="7147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285750" lvl="1" indent="-285750" algn="just" defTabSz="622300"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it-IT" sz="1400" b="0" dirty="0">
                  <a:latin typeface="Arial" pitchFamily="34" charset="0"/>
                  <a:cs typeface="Arial" pitchFamily="34" charset="0"/>
                </a:rPr>
                <a:t>Relativamente al sistema informativo, nel 2018 è stato avviato il lavoro di allineamento e protocollo di colloquio tra i sistemi regionali e la BDU, in vista dell’alimentazione unitaria dei target del PF.</a:t>
              </a:r>
            </a:p>
            <a:p>
              <a:pPr marL="285750" lvl="1" indent="-285750" algn="just" defTabSz="622300">
                <a:spcAft>
                  <a:spcPct val="15000"/>
                </a:spcAft>
                <a:buFont typeface="Wingdings" panose="05000000000000000000" pitchFamily="2" charset="2"/>
                <a:buChar char="§"/>
              </a:pPr>
              <a:r>
                <a:rPr lang="it-IT" sz="1400" b="0" dirty="0">
                  <a:latin typeface="Arial" pitchFamily="34" charset="0"/>
                  <a:cs typeface="Arial" pitchFamily="34" charset="0"/>
                </a:rPr>
                <a:t>Nel 2018, l’Autorità di Audit ha effettuato le verifiche di sistema e non ha riscontrato errori di carattere sistemico, evidenziando, con riferimento ai requisiti chiave presi in considerazione, che il sistema “funziona, sono necessari alcuni miglioramenti – categoria 2”. </a:t>
              </a:r>
              <a:endParaRPr lang="it-IT" sz="1400" b="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Segnaposto numero diapositiva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826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755576" y="253097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>
                <a:solidFill>
                  <a:srgbClr val="0066CC"/>
                </a:solidFill>
              </a:rPr>
              <a:t>Attuazione del PO FSE Sicilia 2014/2020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8" name="Figura a mano libera 17"/>
          <p:cNvSpPr/>
          <p:nvPr/>
        </p:nvSpPr>
        <p:spPr>
          <a:xfrm>
            <a:off x="844947" y="3212976"/>
            <a:ext cx="7975526" cy="257531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algn="just" defTabSz="1289050">
              <a:spcAft>
                <a:spcPts val="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Al 31.12.2018 è stata data attuazione a tutti i 5 Assi prioritari.</a:t>
            </a:r>
          </a:p>
          <a:p>
            <a:pPr algn="just" defTabSz="1289050">
              <a:spcAft>
                <a:spcPts val="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Il PO ha finanziato oltre 8.123 operazioni, con il coinvolgimento circa 27.700 destinatari.</a:t>
            </a:r>
          </a:p>
          <a:p>
            <a:pPr algn="just" defTabSz="1289050">
              <a:spcAft>
                <a:spcPts val="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Gli interventi attuati nell’ambito dell’Asse 1 hanno coinvolto 7.050 disoccupati, gran parte dei quali giovani con meno di 25 anni, mentre nell’ambito dell’Asse 2 hanno riguardato circa 458 persone, tutte appartenenti alla categoria “altre persone svantaggiate”. Gli interventi avviati sull’Asse 3 hanno visto il coinvolgimento di oltre 19.600 destinatari, soprattutto giovani in condizione di inattività e prevalentemente di genere femminile (63,95%). Con riferimento all’Asse 4 sono stati avviati 2 interventi che coinvolgono 588 lavoratori.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755576" y="2780928"/>
            <a:ext cx="3668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procedurale e fisico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766485"/>
              </p:ext>
            </p:extLst>
          </p:nvPr>
        </p:nvGraphicFramePr>
        <p:xfrm>
          <a:off x="844946" y="1326070"/>
          <a:ext cx="7975526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407">
                  <a:extLst>
                    <a:ext uri="{9D8B030D-6E8A-4147-A177-3AD203B41FA5}">
                      <a16:colId xmlns:a16="http://schemas.microsoft.com/office/drawing/2014/main" xmlns="" val="939687330"/>
                    </a:ext>
                  </a:extLst>
                </a:gridCol>
                <a:gridCol w="1820679">
                  <a:extLst>
                    <a:ext uri="{9D8B030D-6E8A-4147-A177-3AD203B41FA5}">
                      <a16:colId xmlns:a16="http://schemas.microsoft.com/office/drawing/2014/main" xmlns="" val="37540389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94470927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3823951333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 defTabSz="1289050">
                        <a:lnSpc>
                          <a:spcPct val="90000"/>
                        </a:lnSpc>
                        <a:spcAft>
                          <a:spcPct val="35000"/>
                        </a:spcAft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Avanzamento finanziario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9050">
                        <a:lnSpc>
                          <a:spcPct val="90000"/>
                        </a:lnSpc>
                        <a:spcAft>
                          <a:spcPct val="35000"/>
                        </a:spcAft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Totale disponibilità PO 2014/20</a:t>
                      </a:r>
                    </a:p>
                  </a:txBody>
                  <a:tcPr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Impegni giuridicamente vincolanti al 31.12.2018 </a:t>
                      </a:r>
                    </a:p>
                  </a:txBody>
                  <a:tcPr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Spese certificate al 31.12.2018 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66998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€ 820.096.428,00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€ 259.983.501,35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€ 121.087.807,15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0060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81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07504" y="385500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Quadro di riferimento dell’efficacia: target intermedi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377116"/>
              </p:ext>
            </p:extLst>
          </p:nvPr>
        </p:nvGraphicFramePr>
        <p:xfrm>
          <a:off x="611559" y="1299546"/>
          <a:ext cx="799289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203">
                  <a:extLst>
                    <a:ext uri="{9D8B030D-6E8A-4147-A177-3AD203B41FA5}">
                      <a16:colId xmlns:a16="http://schemas.microsoft.com/office/drawing/2014/main" xmlns="" val="939687330"/>
                    </a:ext>
                  </a:extLst>
                </a:gridCol>
                <a:gridCol w="2662463">
                  <a:extLst>
                    <a:ext uri="{9D8B030D-6E8A-4147-A177-3AD203B41FA5}">
                      <a16:colId xmlns:a16="http://schemas.microsoft.com/office/drawing/2014/main" xmlns="" val="375403894"/>
                    </a:ext>
                  </a:extLst>
                </a:gridCol>
                <a:gridCol w="1922927">
                  <a:extLst>
                    <a:ext uri="{9D8B030D-6E8A-4147-A177-3AD203B41FA5}">
                      <a16:colId xmlns:a16="http://schemas.microsoft.com/office/drawing/2014/main" xmlns="" val="944709270"/>
                    </a:ext>
                  </a:extLst>
                </a:gridCol>
                <a:gridCol w="1691249">
                  <a:extLst>
                    <a:ext uri="{9D8B030D-6E8A-4147-A177-3AD203B41FA5}">
                      <a16:colId xmlns:a16="http://schemas.microsoft.com/office/drawing/2014/main" xmlns="" val="3823951333"/>
                    </a:ext>
                  </a:extLst>
                </a:gridCol>
                <a:gridCol w="973048">
                  <a:extLst>
                    <a:ext uri="{9D8B030D-6E8A-4147-A177-3AD203B41FA5}">
                      <a16:colId xmlns:a16="http://schemas.microsoft.com/office/drawing/2014/main" xmlns="" val="1498278006"/>
                    </a:ext>
                  </a:extLst>
                </a:gridCol>
              </a:tblGrid>
              <a:tr h="561679">
                <a:tc>
                  <a:txBody>
                    <a:bodyPr/>
                    <a:lstStyle/>
                    <a:p>
                      <a:pPr algn="ctr" defTabSz="1289050">
                        <a:lnSpc>
                          <a:spcPct val="90000"/>
                        </a:lnSpc>
                        <a:spcAft>
                          <a:spcPct val="35000"/>
                        </a:spcAft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Asse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1289050">
                        <a:lnSpc>
                          <a:spcPct val="90000"/>
                        </a:lnSpc>
                        <a:spcAft>
                          <a:spcPct val="35000"/>
                        </a:spcAft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Indicatore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Target 2018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Valore conseguito al 31/12/2018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dirty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6699873"/>
                  </a:ext>
                </a:extLst>
              </a:tr>
              <a:tr h="3310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Spesa certificata</a:t>
                      </a: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€ 40.006.018,39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90000"/>
                        </a:lnSpc>
                        <a:spcAft>
                          <a:spcPct val="35000"/>
                        </a:spcAft>
                        <a:defRPr/>
                      </a:pPr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€ 53.934.271,46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134,8%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80060992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Disoccupati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3.387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7.050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208,1%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1559652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Minori</a:t>
                      </a:r>
                      <a:r>
                        <a:rPr lang="it-IT" sz="1600" b="1" kern="0" baseline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 di 25 anni</a:t>
                      </a: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6.967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497,3%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97430639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N. progetti rivolti</a:t>
                      </a:r>
                      <a:r>
                        <a:rPr lang="it-IT" sz="1600" b="1" kern="0" baseline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alle 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100,0%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8771482"/>
                  </a:ext>
                </a:extLst>
              </a:tr>
              <a:tr h="33108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Spesa certificata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€ 14.523.079,23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€ 11.008.568,70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75,8%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7074594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Persone svantaggiate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167,8%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29880884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N. progetti rivolti</a:t>
                      </a:r>
                      <a:r>
                        <a:rPr lang="it-IT" sz="1600" b="1" kern="0" baseline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alle 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860,0%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421690"/>
                  </a:ext>
                </a:extLst>
              </a:tr>
              <a:tr h="331083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Spesa certificata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€ 43.208.028,34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</a:t>
                      </a:r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41.225.716,80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95,4%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9208510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Disoccupati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198,3%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54881385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Persone inattive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4.700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15.856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337,4%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1400423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Lavoratori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4,1%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51345563"/>
                  </a:ext>
                </a:extLst>
              </a:tr>
              <a:tr h="33108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bg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3494B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Spesa certificata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€ 5.304.615,85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€</a:t>
                      </a:r>
                      <a:r>
                        <a:rPr lang="it-IT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4.527.792,63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85,4%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3737169"/>
                  </a:ext>
                </a:extLst>
              </a:tr>
              <a:tr h="33108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kern="0" dirty="0">
                        <a:solidFill>
                          <a:schemeClr val="tx1"/>
                        </a:solidFill>
                        <a:ea typeface="Tahoma" panose="020B0604030504040204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0" dirty="0">
                          <a:solidFill>
                            <a:schemeClr val="tx1"/>
                          </a:solidFill>
                          <a:ea typeface="Tahoma" panose="020B0604030504040204" pitchFamily="34" charset="0"/>
                          <a:cs typeface="Arial" pitchFamily="34" charset="0"/>
                        </a:rPr>
                        <a:t>Lavoratori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it-IT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653,3%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2322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896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18864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04029" y="1628800"/>
            <a:ext cx="11713479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Attuazione Asse 1 - Occupazione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1833433" y="4437192"/>
            <a:ext cx="2376000" cy="720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€ 319.353.270,00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4283968" y="4437192"/>
            <a:ext cx="2376000" cy="720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€ 75.422.057,22</a:t>
            </a:r>
          </a:p>
        </p:txBody>
      </p:sp>
      <p:sp>
        <p:nvSpPr>
          <p:cNvPr id="17" name="Figura a mano libera 16"/>
          <p:cNvSpPr/>
          <p:nvPr/>
        </p:nvSpPr>
        <p:spPr>
          <a:xfrm>
            <a:off x="6732240" y="4437192"/>
            <a:ext cx="2291916" cy="720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Spese certificate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€ 53.934.271,46</a:t>
            </a:r>
          </a:p>
        </p:txBody>
      </p:sp>
      <p:sp>
        <p:nvSpPr>
          <p:cNvPr id="20" name="Figura a mano libera 19"/>
          <p:cNvSpPr/>
          <p:nvPr/>
        </p:nvSpPr>
        <p:spPr>
          <a:xfrm>
            <a:off x="1783742" y="476672"/>
            <a:ext cx="7252753" cy="3816504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8/2016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"per la realizzazione di percorsi formativi di qualificazione mirati al rafforzamento dell’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occupabilità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in Sicilia", attualmente gravato da contenziosi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1/2017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Contratto di ricollocazione per persone in cerca di occupazione e disoccupati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20/2018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il finanziamento di tirocini obbligatori e non obbligatori delle professioni ordinistiche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21/2018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il finanziamento di contributi all'occupazione per i disoccupati di lunga durata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22/2018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l’attuazione di tirocini extra curriculari con bonus occupazionale a favore di tirocinanti assunti a fine del percorso formativo 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i="1" kern="0" dirty="0">
                <a:solidFill>
                  <a:prstClr val="black"/>
                </a:solidFill>
                <a:cs typeface="Arial" pitchFamily="34" charset="0"/>
              </a:rPr>
              <a:t>Avviso 26/2018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l’attivazione di percorsi per rafforzare l’occupabilità di giovani laureati nella Pubblica Amministrazione Regionale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Incentivo occupazione SUD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,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procedura di </a:t>
            </a:r>
            <a:r>
              <a:rPr lang="it-IT" sz="1400" b="0" i="1" kern="0" dirty="0" err="1">
                <a:solidFill>
                  <a:prstClr val="black"/>
                </a:solidFill>
                <a:cs typeface="Arial" pitchFamily="34" charset="0"/>
              </a:rPr>
              <a:t>reimputazione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 dal PON SPAO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il reinserimento in Percorsi di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IeFP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- Annualità 2014/2015</a:t>
            </a: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Tirocini extra-curriculari</a:t>
            </a:r>
            <a:endParaRPr lang="it-IT" sz="1400" kern="0" dirty="0">
              <a:solidFill>
                <a:prstClr val="black"/>
              </a:solidFill>
              <a:cs typeface="Arial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Convenzione con il </a:t>
            </a:r>
            <a:r>
              <a:rPr lang="it-IT" sz="1400" kern="0" dirty="0" err="1">
                <a:solidFill>
                  <a:prstClr val="black"/>
                </a:solidFill>
                <a:cs typeface="Arial" pitchFamily="34" charset="0"/>
              </a:rPr>
              <a:t>Formez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"La Sicilia è il tuo futuro - Competenze, organizzazione, reti per un nuovo sistema dei CPI in Regione Siciliana"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1833431" y="5301208"/>
            <a:ext cx="3242625" cy="8363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 partecipanti priorità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.ii):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7.790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5796136" y="5301208"/>
            <a:ext cx="3228020" cy="8363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&lt; 25 anni: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6.967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ISCED 1 e 2: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7.050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4932040" y="5589240"/>
            <a:ext cx="983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25" name="Figura a mano libera 8"/>
          <p:cNvSpPr/>
          <p:nvPr/>
        </p:nvSpPr>
        <p:spPr>
          <a:xfrm>
            <a:off x="104029" y="836711"/>
            <a:ext cx="1587652" cy="3406901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8" name="CasellaDiTesto 18"/>
          <p:cNvSpPr txBox="1"/>
          <p:nvPr/>
        </p:nvSpPr>
        <p:spPr>
          <a:xfrm>
            <a:off x="80767" y="1948907"/>
            <a:ext cx="1538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Procedure attivate al 31.12.2018</a:t>
            </a:r>
          </a:p>
        </p:txBody>
      </p:sp>
      <p:sp>
        <p:nvSpPr>
          <p:cNvPr id="29" name="CasellaDiTesto 18"/>
          <p:cNvSpPr txBox="1"/>
          <p:nvPr/>
        </p:nvSpPr>
        <p:spPr>
          <a:xfrm>
            <a:off x="80767" y="4453798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30" name="CasellaDiTesto 18"/>
          <p:cNvSpPr txBox="1"/>
          <p:nvPr/>
        </p:nvSpPr>
        <p:spPr>
          <a:xfrm>
            <a:off x="80767" y="5445224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2252288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51" r="5627"/>
          <a:stretch>
            <a:fillRect/>
          </a:stretch>
        </p:blipFill>
        <p:spPr bwMode="auto">
          <a:xfrm>
            <a:off x="6300192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"/>
            <a:ext cx="88569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66CC"/>
                </a:solidFill>
              </a:rPr>
              <a:t>Attuazione Asse 2 – Inclusione sociale e lotta alla povertà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10" name="Figura a mano libera 9"/>
          <p:cNvSpPr/>
          <p:nvPr/>
        </p:nvSpPr>
        <p:spPr>
          <a:xfrm>
            <a:off x="1907704" y="1124743"/>
            <a:ext cx="7005484" cy="259228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marL="285750" indent="-2857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n.10/2016 </a:t>
            </a:r>
            <a:r>
              <a:rPr lang="it-IT" sz="1400" b="0" i="1" kern="0" dirty="0">
                <a:solidFill>
                  <a:prstClr val="black"/>
                </a:solidFill>
                <a:cs typeface="Arial" pitchFamily="34" charset="0"/>
              </a:rPr>
              <a:t>per la presentazione di operazioni per l’inserimento socio-lavorativo per i soggetti in esecuzione penale.</a:t>
            </a:r>
          </a:p>
          <a:p>
            <a:pPr marL="285750" indent="-2857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Avviso n.17/2017 </a:t>
            </a:r>
            <a:r>
              <a:rPr lang="it-IT" sz="1400" b="0" i="1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la realizzazione di percorsi per la formazione di assistenti familiari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marL="285750" indent="-2857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Avviso n.18/2017 </a:t>
            </a:r>
            <a:r>
              <a:rPr lang="it-IT" sz="1400" b="0" i="1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la realizzazione di percorsi formativi rivolti alle persone con disabilità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marL="285750" indent="-2857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dirty="0"/>
              <a:t>Avviso n. 19/2018 </a:t>
            </a:r>
            <a:r>
              <a:rPr lang="it-IT" sz="1400" b="0" i="1" dirty="0"/>
              <a:t>per la presentazione di azioni per l’</a:t>
            </a:r>
            <a:r>
              <a:rPr lang="it-IT" sz="1400" b="0" i="1" dirty="0" err="1"/>
              <a:t>occupabilità</a:t>
            </a:r>
            <a:r>
              <a:rPr lang="it-IT" sz="1400" b="0" i="1" dirty="0"/>
              <a:t> di persone con disabilità, vulnerabili e a rischio di esclusione.</a:t>
            </a:r>
          </a:p>
          <a:p>
            <a:pPr marL="285750" indent="-2857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Interventi/operazioni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 favore di persone in condizione di disabilità gravissima anno 2014 e 2015</a:t>
            </a:r>
            <a:r>
              <a:rPr lang="it-IT" sz="1400" b="0" i="1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1907704" y="3861048"/>
            <a:ext cx="2160240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€ 164.019.286,00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4139952" y="3861048"/>
            <a:ext cx="2448272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€ 46.154.628,90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6660232" y="3861048"/>
            <a:ext cx="2232016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Spese certificate al 31.12.2018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€ 11.008.568,70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1907704" y="5160511"/>
            <a:ext cx="3456385" cy="100090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Tot. partecipanti priorità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9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.i):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458</a:t>
            </a:r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>
          <a:xfrm>
            <a:off x="6660232" y="6376243"/>
            <a:ext cx="2133600" cy="365125"/>
          </a:xfrm>
        </p:spPr>
        <p:txBody>
          <a:bodyPr/>
          <a:lstStyle/>
          <a:p>
            <a:fld id="{E8A12B40-A0DA-4D1A-A20A-71BF3E74F813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5" name="Figura a mano libera 24"/>
          <p:cNvSpPr/>
          <p:nvPr/>
        </p:nvSpPr>
        <p:spPr>
          <a:xfrm>
            <a:off x="6104876" y="5156965"/>
            <a:ext cx="2808312" cy="100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persone inattive: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420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ISCED 1 e 2: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407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5244379" y="5466710"/>
            <a:ext cx="983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3" name="CasellaDiTesto 18"/>
          <p:cNvSpPr txBox="1"/>
          <p:nvPr/>
        </p:nvSpPr>
        <p:spPr>
          <a:xfrm>
            <a:off x="368799" y="1724172"/>
            <a:ext cx="1538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Procedure attivate al 31.12.2018</a:t>
            </a:r>
          </a:p>
        </p:txBody>
      </p:sp>
      <p:sp>
        <p:nvSpPr>
          <p:cNvPr id="27" name="CasellaDiTesto 18"/>
          <p:cNvSpPr txBox="1"/>
          <p:nvPr/>
        </p:nvSpPr>
        <p:spPr>
          <a:xfrm>
            <a:off x="368799" y="4229063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29" name="CasellaDiTesto 18"/>
          <p:cNvSpPr txBox="1"/>
          <p:nvPr/>
        </p:nvSpPr>
        <p:spPr>
          <a:xfrm>
            <a:off x="368799" y="5220489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7504062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PwC</Template>
  <TotalTime>7047</TotalTime>
  <Words>2935</Words>
  <Application>Microsoft Office PowerPoint</Application>
  <PresentationFormat>Presentazione su schermo (4:3)</PresentationFormat>
  <Paragraphs>310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Enrico Corso</cp:lastModifiedBy>
  <cp:revision>701</cp:revision>
  <dcterms:created xsi:type="dcterms:W3CDTF">2007-03-15T14:10:26Z</dcterms:created>
  <dcterms:modified xsi:type="dcterms:W3CDTF">2020-12-15T09:50:42Z</dcterms:modified>
</cp:coreProperties>
</file>